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5" r:id="rId3"/>
    <p:sldId id="263" r:id="rId4"/>
    <p:sldId id="261" r:id="rId5"/>
    <p:sldId id="316" r:id="rId6"/>
    <p:sldId id="317" r:id="rId7"/>
    <p:sldId id="266" r:id="rId8"/>
    <p:sldId id="318" r:id="rId9"/>
    <p:sldId id="267" r:id="rId10"/>
    <p:sldId id="268" r:id="rId11"/>
    <p:sldId id="269" r:id="rId12"/>
    <p:sldId id="319" r:id="rId13"/>
    <p:sldId id="271" r:id="rId14"/>
    <p:sldId id="272" r:id="rId15"/>
    <p:sldId id="273" r:id="rId16"/>
    <p:sldId id="270" r:id="rId17"/>
    <p:sldId id="306" r:id="rId18"/>
    <p:sldId id="336" r:id="rId19"/>
    <p:sldId id="315" r:id="rId20"/>
    <p:sldId id="307" r:id="rId21"/>
    <p:sldId id="321" r:id="rId22"/>
    <p:sldId id="320" r:id="rId23"/>
    <p:sldId id="276" r:id="rId24"/>
    <p:sldId id="264" r:id="rId25"/>
    <p:sldId id="278" r:id="rId26"/>
    <p:sldId id="279" r:id="rId27"/>
    <p:sldId id="332" r:id="rId28"/>
    <p:sldId id="333" r:id="rId29"/>
    <p:sldId id="322" r:id="rId30"/>
    <p:sldId id="334" r:id="rId31"/>
    <p:sldId id="323" r:id="rId32"/>
    <p:sldId id="324" r:id="rId33"/>
    <p:sldId id="289" r:id="rId34"/>
    <p:sldId id="327" r:id="rId35"/>
    <p:sldId id="291" r:id="rId36"/>
    <p:sldId id="329" r:id="rId37"/>
    <p:sldId id="330" r:id="rId38"/>
    <p:sldId id="335" r:id="rId39"/>
    <p:sldId id="280" r:id="rId40"/>
    <p:sldId id="281" r:id="rId41"/>
    <p:sldId id="282" r:id="rId42"/>
    <p:sldId id="283" r:id="rId43"/>
    <p:sldId id="284" r:id="rId44"/>
    <p:sldId id="312" r:id="rId45"/>
    <p:sldId id="295" r:id="rId46"/>
    <p:sldId id="296" r:id="rId47"/>
    <p:sldId id="297" r:id="rId48"/>
    <p:sldId id="314" r:id="rId49"/>
    <p:sldId id="299" r:id="rId50"/>
    <p:sldId id="300" r:id="rId51"/>
    <p:sldId id="338" r:id="rId52"/>
    <p:sldId id="337" r:id="rId53"/>
    <p:sldId id="285" r:id="rId54"/>
    <p:sldId id="301" r:id="rId55"/>
    <p:sldId id="262" r:id="rId56"/>
    <p:sldId id="304" r:id="rId57"/>
    <p:sldId id="302" r:id="rId58"/>
    <p:sldId id="303" r:id="rId59"/>
    <p:sldId id="265" r:id="rId60"/>
  </p:sldIdLst>
  <p:sldSz cx="9144000" cy="6858000" type="screen4x3"/>
  <p:notesSz cx="6858000" cy="9144000"/>
  <p:custDataLst>
    <p:tags r:id="rId6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80A7"/>
    <a:srgbClr val="2B2A41"/>
    <a:srgbClr val="3366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60" y="3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PowerPointCover.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0" y="152400"/>
            <a:ext cx="9144000" cy="1981200"/>
          </a:xfrm>
        </p:spPr>
        <p:txBody>
          <a:bodyPr/>
          <a:lstStyle>
            <a:lvl1pPr algn="ctr">
              <a:defRPr sz="3600" b="1">
                <a:solidFill>
                  <a:srgbClr val="0780A7"/>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52400" y="2590800"/>
            <a:ext cx="5410200" cy="1066800"/>
          </a:xfrm>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600"/>
            </a:lvl2pPr>
          </a:lstStyle>
          <a:p>
            <a:pPr lvl="0"/>
            <a:r>
              <a:rPr lang="en-US" dirty="0"/>
              <a:t>Click to edit Master text styles</a:t>
            </a:r>
          </a:p>
          <a:p>
            <a:pPr lvl="1"/>
            <a:endParaRPr lang="en-US" dirty="0"/>
          </a:p>
        </p:txBody>
      </p:sp>
      <p:sp>
        <p:nvSpPr>
          <p:cNvPr id="4" name="Slide Number Placeholder 5"/>
          <p:cNvSpPr>
            <a:spLocks noGrp="1"/>
          </p:cNvSpPr>
          <p:nvPr>
            <p:ph type="sldNum" sz="quarter" idx="10"/>
          </p:nvPr>
        </p:nvSpPr>
        <p:spPr/>
        <p:txBody>
          <a:bodyPr/>
          <a:lstStyle>
            <a:lvl1pPr>
              <a:defRPr>
                <a:solidFill>
                  <a:schemeClr val="tx1"/>
                </a:solidFill>
              </a:defRPr>
            </a:lvl1pPr>
          </a:lstStyle>
          <a:p>
            <a:pPr>
              <a:defRPr/>
            </a:pPr>
            <a:fld id="{14742F00-E545-4901-A395-9C4C6D60BEB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7" descr="PowerPointCover.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722313" y="914400"/>
            <a:ext cx="7772400" cy="1362075"/>
          </a:xfrm>
        </p:spPr>
        <p:txBody>
          <a:bodyPr anchor="t"/>
          <a:lstStyle>
            <a:lvl1pPr algn="l">
              <a:defRPr sz="4000" b="1" cap="all"/>
            </a:lvl1pPr>
          </a:lstStyle>
          <a:p>
            <a:r>
              <a:rPr lang="en-US"/>
              <a:t>Click to edit Master title style</a:t>
            </a:r>
          </a:p>
        </p:txBody>
      </p:sp>
      <p:sp>
        <p:nvSpPr>
          <p:cNvPr id="4" name="Slide Number Placeholder 5"/>
          <p:cNvSpPr>
            <a:spLocks noGrp="1"/>
          </p:cNvSpPr>
          <p:nvPr>
            <p:ph type="sldNum" sz="quarter" idx="10"/>
          </p:nvPr>
        </p:nvSpPr>
        <p:spPr/>
        <p:txBody>
          <a:bodyPr/>
          <a:lstStyle>
            <a:lvl1pPr>
              <a:defRPr>
                <a:solidFill>
                  <a:schemeClr val="bg1">
                    <a:lumMod val="95000"/>
                  </a:schemeClr>
                </a:solidFill>
              </a:defRPr>
            </a:lvl1pPr>
          </a:lstStyle>
          <a:p>
            <a:pPr>
              <a:defRPr/>
            </a:pPr>
            <a:fld id="{3A31B882-1146-4BAB-A8E6-8E108B54670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owerPoint_Interior.jpg"/>
          <p:cNvPicPr>
            <a:picLocks noChangeAspect="1"/>
          </p:cNvPicPr>
          <p:nvPr userDrawn="1"/>
        </p:nvPicPr>
        <p:blipFill>
          <a:blip r:embed="rId5"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0" y="0"/>
            <a:ext cx="8229600" cy="4572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990600"/>
            <a:ext cx="8686800" cy="5334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a:p>
            <a:pPr lvl="5"/>
            <a:r>
              <a:rPr lang="en-US" dirty="0"/>
              <a:t>Sixth Level</a:t>
            </a:r>
          </a:p>
        </p:txBody>
      </p:sp>
      <p:sp>
        <p:nvSpPr>
          <p:cNvPr id="6" name="Slide Number Placeholder 5"/>
          <p:cNvSpPr>
            <a:spLocks noGrp="1"/>
          </p:cNvSpPr>
          <p:nvPr>
            <p:ph type="sldNum" sz="quarter" idx="4"/>
          </p:nvPr>
        </p:nvSpPr>
        <p:spPr>
          <a:xfrm>
            <a:off x="6858000" y="6553200"/>
            <a:ext cx="2133600" cy="244475"/>
          </a:xfrm>
          <a:prstGeom prst="rect">
            <a:avLst/>
          </a:prstGeom>
        </p:spPr>
        <p:txBody>
          <a:bodyPr vert="horz" lIns="91440" tIns="45720" rIns="91440" bIns="45720" rtlCol="0" anchor="ctr"/>
          <a:lstStyle>
            <a:lvl1pPr algn="r" fontAlgn="auto">
              <a:spcBef>
                <a:spcPts val="0"/>
              </a:spcBef>
              <a:spcAft>
                <a:spcPts val="0"/>
              </a:spcAft>
              <a:defRPr sz="1200">
                <a:solidFill>
                  <a:srgbClr val="2B2A41"/>
                </a:solidFill>
                <a:latin typeface="+mn-lt"/>
                <a:cs typeface="+mn-cs"/>
              </a:defRPr>
            </a:lvl1pPr>
          </a:lstStyle>
          <a:p>
            <a:pPr>
              <a:defRPr/>
            </a:pPr>
            <a:fld id="{ADEFCE25-8F9F-44D9-BB53-572803A9555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Lst>
  <p:txStyles>
    <p:titleStyle>
      <a:lvl1pPr algn="l" rtl="0" eaLnBrk="0" fontAlgn="base" hangingPunct="0">
        <a:spcBef>
          <a:spcPct val="0"/>
        </a:spcBef>
        <a:spcAft>
          <a:spcPct val="0"/>
        </a:spcAft>
        <a:defRPr sz="3200" kern="1200">
          <a:solidFill>
            <a:schemeClr val="bg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1" i="0" kern="1200" baseline="0">
          <a:solidFill>
            <a:schemeClr val="accent6">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b="1" i="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b="1" i="0" kern="1200" baseline="0">
          <a:solidFill>
            <a:schemeClr val="accent6">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b="1" i="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b="1" i="0" kern="1200" baseline="0">
          <a:solidFill>
            <a:schemeClr val="accent6">
              <a:lumMod val="75000"/>
            </a:schemeClr>
          </a:solidFill>
          <a:latin typeface="+mn-lt"/>
          <a:ea typeface="+mn-ea"/>
          <a:cs typeface="+mn-cs"/>
        </a:defRPr>
      </a:lvl6pPr>
      <a:lvl7pPr marL="29718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ynn@LarsenAnalytics.com"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jamsadr.com/" TargetMode="External"/><Relationship Id="rId2" Type="http://schemas.openxmlformats.org/officeDocument/2006/relationships/hyperlink" Target="http://www.constructiondisputes-cdrs.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Cover.jpg"/>
          <p:cNvPicPr>
            <a:picLocks noChangeAspect="1"/>
          </p:cNvPicPr>
          <p:nvPr/>
        </p:nvPicPr>
        <p:blipFill>
          <a:blip r:embed="rId2" cstate="print"/>
          <a:stretch>
            <a:fillRect/>
          </a:stretch>
        </p:blipFill>
        <p:spPr>
          <a:xfrm>
            <a:off x="0" y="0"/>
            <a:ext cx="9144000" cy="6858000"/>
          </a:xfrm>
          <a:prstGeom prst="rect">
            <a:avLst/>
          </a:prstGeom>
        </p:spPr>
      </p:pic>
      <p:sp>
        <p:nvSpPr>
          <p:cNvPr id="5" name="Title 4"/>
          <p:cNvSpPr>
            <a:spLocks noGrp="1"/>
          </p:cNvSpPr>
          <p:nvPr>
            <p:ph type="ctrTitle"/>
          </p:nvPr>
        </p:nvSpPr>
        <p:spPr/>
        <p:txBody>
          <a:bodyPr/>
          <a:lstStyle/>
          <a:p>
            <a:pPr eaLnBrk="1" fontAlgn="auto" hangingPunct="1">
              <a:spcAft>
                <a:spcPts val="0"/>
              </a:spcAft>
              <a:defRPr/>
            </a:pPr>
            <a:r>
              <a:rPr lang="en-US" dirty="0"/>
              <a:t>(CDR-2417)</a:t>
            </a:r>
            <a:br>
              <a:rPr lang="en-US" dirty="0"/>
            </a:br>
            <a:r>
              <a:rPr lang="en-US" dirty="0"/>
              <a:t>Optimizing The Resolution of Disputes</a:t>
            </a:r>
            <a:br>
              <a:rPr lang="en-US" dirty="0"/>
            </a:br>
            <a:endParaRPr lang="en-US" dirty="0">
              <a:solidFill>
                <a:schemeClr val="bg1"/>
              </a:solidFill>
            </a:endParaRPr>
          </a:p>
        </p:txBody>
      </p:sp>
      <p:sp>
        <p:nvSpPr>
          <p:cNvPr id="6147" name="Subtitle 5"/>
          <p:cNvSpPr>
            <a:spLocks noGrp="1"/>
          </p:cNvSpPr>
          <p:nvPr>
            <p:ph type="subTitle" idx="1"/>
          </p:nvPr>
        </p:nvSpPr>
        <p:spPr bwMode="auto">
          <a:xfrm>
            <a:off x="152400" y="1905000"/>
            <a:ext cx="5410200" cy="1828800"/>
          </a:xfrm>
        </p:spPr>
        <p:txBody>
          <a:bodyPr wrap="square" numCol="1" anchor="t" anchorCtr="0" compatLnSpc="1">
            <a:prstTxWarp prst="textNoShape">
              <a:avLst/>
            </a:prstTxWarp>
            <a:normAutofit/>
          </a:bodyPr>
          <a:lstStyle/>
          <a:p>
            <a:pPr eaLnBrk="1" hangingPunct="1"/>
            <a:r>
              <a:rPr lang="en-US" sz="3200" dirty="0"/>
              <a:t>Lynn B. Larsen, CFCC</a:t>
            </a:r>
          </a:p>
          <a:p>
            <a:pPr eaLnBrk="1" hangingPunct="1"/>
            <a:r>
              <a:rPr lang="en-US" sz="2800" dirty="0">
                <a:hlinkClick r:id="rId3"/>
              </a:rPr>
              <a:t>Lynn@LarsenAnalytics.com</a:t>
            </a:r>
            <a:endParaRPr lang="en-US" sz="2800" dirty="0"/>
          </a:p>
          <a:p>
            <a:pPr eaLnBrk="1" hangingPunct="1"/>
            <a:r>
              <a:rPr lang="en-US" sz="2800" dirty="0"/>
              <a:t>801-541-9155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Dispute Resolution (ADR) Methods</a:t>
            </a:r>
          </a:p>
        </p:txBody>
      </p:sp>
      <p:sp>
        <p:nvSpPr>
          <p:cNvPr id="3" name="Content Placeholder 2"/>
          <p:cNvSpPr>
            <a:spLocks noGrp="1"/>
          </p:cNvSpPr>
          <p:nvPr>
            <p:ph idx="1"/>
          </p:nvPr>
        </p:nvSpPr>
        <p:spPr/>
        <p:txBody>
          <a:bodyPr/>
          <a:lstStyle/>
          <a:p>
            <a:r>
              <a:rPr lang="en-US" b="1" dirty="0"/>
              <a:t>Mediation</a:t>
            </a:r>
          </a:p>
          <a:p>
            <a:pPr marL="0" indent="0">
              <a:buNone/>
            </a:pPr>
            <a:endParaRPr lang="en-US" dirty="0"/>
          </a:p>
          <a:p>
            <a:pPr lvl="1"/>
            <a:r>
              <a:rPr lang="en-US" sz="2800" b="0" dirty="0"/>
              <a:t>Negotiation facilitated by neutral third party</a:t>
            </a:r>
          </a:p>
          <a:p>
            <a:pPr lvl="1"/>
            <a:r>
              <a:rPr lang="en-US" sz="2800" b="0" dirty="0"/>
              <a:t>Not Binding</a:t>
            </a:r>
          </a:p>
          <a:p>
            <a:pPr lvl="1"/>
            <a:r>
              <a:rPr lang="en-US" sz="2800" b="0" dirty="0"/>
              <a:t>Parties in control of dispute resolution</a:t>
            </a:r>
          </a:p>
          <a:p>
            <a:pPr lvl="1"/>
            <a:r>
              <a:rPr lang="en-US" sz="2800" b="0" dirty="0"/>
              <a:t>Gain understanding of other party’s position</a:t>
            </a:r>
          </a:p>
          <a:p>
            <a:pPr lvl="1"/>
            <a:r>
              <a:rPr lang="en-US" sz="2800" b="0" dirty="0"/>
              <a:t>If one party has no interest in resolving dispute, then mediation is a waste</a:t>
            </a:r>
          </a:p>
          <a:p>
            <a:pPr marL="0" indent="0">
              <a:buNone/>
            </a:pPr>
            <a:endParaRPr lang="en-US" dirty="0"/>
          </a:p>
        </p:txBody>
      </p:sp>
    </p:spTree>
    <p:extLst>
      <p:ext uri="{BB962C8B-B14F-4D97-AF65-F5344CB8AC3E}">
        <p14:creationId xmlns:p14="http://schemas.microsoft.com/office/powerpoint/2010/main" val="363365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Dispute Resolution (ADR) Methods</a:t>
            </a:r>
          </a:p>
        </p:txBody>
      </p:sp>
      <p:sp>
        <p:nvSpPr>
          <p:cNvPr id="3" name="Content Placeholder 2"/>
          <p:cNvSpPr>
            <a:spLocks noGrp="1"/>
          </p:cNvSpPr>
          <p:nvPr>
            <p:ph idx="1"/>
          </p:nvPr>
        </p:nvSpPr>
        <p:spPr/>
        <p:txBody>
          <a:bodyPr/>
          <a:lstStyle/>
          <a:p>
            <a:r>
              <a:rPr lang="en-US" b="1" dirty="0"/>
              <a:t>Mediation</a:t>
            </a:r>
          </a:p>
          <a:p>
            <a:endParaRPr lang="en-US" dirty="0"/>
          </a:p>
          <a:p>
            <a:pPr lvl="1"/>
            <a:r>
              <a:rPr lang="en-US" sz="2800" b="0" dirty="0"/>
              <a:t>Pure Mediation</a:t>
            </a:r>
          </a:p>
          <a:p>
            <a:pPr lvl="1"/>
            <a:endParaRPr lang="en-US" sz="2800" b="0" dirty="0"/>
          </a:p>
          <a:p>
            <a:pPr lvl="1"/>
            <a:r>
              <a:rPr lang="en-US" sz="2800" b="0" dirty="0"/>
              <a:t>Evaluative Mediation</a:t>
            </a:r>
          </a:p>
          <a:p>
            <a:pPr lvl="1"/>
            <a:endParaRPr lang="en-US" sz="2800" b="0" dirty="0"/>
          </a:p>
          <a:p>
            <a:pPr lvl="1"/>
            <a:r>
              <a:rPr lang="en-US" sz="2800" b="0" dirty="0"/>
              <a:t>Binding Mediation</a:t>
            </a:r>
          </a:p>
          <a:p>
            <a:endParaRPr lang="en-US" dirty="0"/>
          </a:p>
        </p:txBody>
      </p:sp>
    </p:spTree>
    <p:extLst>
      <p:ext uri="{BB962C8B-B14F-4D97-AF65-F5344CB8AC3E}">
        <p14:creationId xmlns:p14="http://schemas.microsoft.com/office/powerpoint/2010/main" val="1268576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Arbitration before 1 or 3 arbitrators</a:t>
            </a:r>
          </a:p>
          <a:p>
            <a:pPr lvl="1"/>
            <a:r>
              <a:rPr lang="en-US" dirty="0"/>
              <a:t>Private</a:t>
            </a:r>
          </a:p>
          <a:p>
            <a:pPr lvl="1"/>
            <a:r>
              <a:rPr lang="en-US" dirty="0"/>
              <a:t>Skilled Decision Maker</a:t>
            </a:r>
          </a:p>
          <a:p>
            <a:pPr lvl="1"/>
            <a:r>
              <a:rPr lang="en-US" dirty="0"/>
              <a:t>Generally Less Costly than Litigation</a:t>
            </a:r>
          </a:p>
          <a:p>
            <a:pPr lvl="1"/>
            <a:r>
              <a:rPr lang="en-US" dirty="0"/>
              <a:t>Resolution generally quicker than Litigation</a:t>
            </a:r>
          </a:p>
          <a:p>
            <a:pPr lvl="1"/>
            <a:r>
              <a:rPr lang="en-US" dirty="0"/>
              <a:t>Less Formal than Litigation</a:t>
            </a:r>
          </a:p>
          <a:p>
            <a:pPr lvl="1"/>
            <a:r>
              <a:rPr lang="en-US" dirty="0"/>
              <a:t>But can still become lengthy and expensive if Discovery is allowed. </a:t>
            </a:r>
          </a:p>
          <a:p>
            <a:endParaRPr lang="en-US" dirty="0"/>
          </a:p>
        </p:txBody>
      </p:sp>
    </p:spTree>
    <p:extLst>
      <p:ext uri="{BB962C8B-B14F-4D97-AF65-F5344CB8AC3E}">
        <p14:creationId xmlns:p14="http://schemas.microsoft.com/office/powerpoint/2010/main" val="3262017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Arbitration vs Litigation</a:t>
            </a:r>
          </a:p>
        </p:txBody>
      </p:sp>
      <p:pic>
        <p:nvPicPr>
          <p:cNvPr id="4" name="Picture 2"/>
          <p:cNvPicPr>
            <a:picLocks noGrp="1" noChangeAspect="1" noChangeArrowheads="1"/>
          </p:cNvPicPr>
          <p:nvPr>
            <p:ph idx="1"/>
          </p:nvPr>
        </p:nvPicPr>
        <p:blipFill>
          <a:blip r:embed="rId2" cstate="print"/>
          <a:srcRect/>
          <a:stretch>
            <a:fillRect/>
          </a:stretch>
        </p:blipFill>
        <p:spPr bwMode="auto">
          <a:xfrm>
            <a:off x="-182880" y="1524000"/>
            <a:ext cx="9509759" cy="4495800"/>
          </a:xfrm>
          <a:prstGeom prst="rect">
            <a:avLst/>
          </a:prstGeom>
          <a:noFill/>
          <a:ln w="9525">
            <a:noFill/>
            <a:miter lim="800000"/>
            <a:headEnd/>
            <a:tailEnd/>
          </a:ln>
        </p:spPr>
      </p:pic>
    </p:spTree>
    <p:extLst>
      <p:ext uri="{BB962C8B-B14F-4D97-AF65-F5344CB8AC3E}">
        <p14:creationId xmlns:p14="http://schemas.microsoft.com/office/powerpoint/2010/main" val="451645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Arbitration vs Litigation</a:t>
            </a:r>
          </a:p>
        </p:txBody>
      </p:sp>
      <p:pic>
        <p:nvPicPr>
          <p:cNvPr id="4" name="Picture 2"/>
          <p:cNvPicPr>
            <a:picLocks noGrp="1" noChangeAspect="1" noChangeArrowheads="1"/>
          </p:cNvPicPr>
          <p:nvPr>
            <p:ph idx="1"/>
          </p:nvPr>
        </p:nvPicPr>
        <p:blipFill>
          <a:blip r:embed="rId2" cstate="print"/>
          <a:srcRect/>
          <a:stretch>
            <a:fillRect/>
          </a:stretch>
        </p:blipFill>
        <p:spPr bwMode="auto">
          <a:xfrm>
            <a:off x="-38306" y="1905000"/>
            <a:ext cx="8862267" cy="3886200"/>
          </a:xfrm>
          <a:prstGeom prst="rect">
            <a:avLst/>
          </a:prstGeom>
          <a:noFill/>
          <a:ln w="9525">
            <a:noFill/>
            <a:miter lim="800000"/>
            <a:headEnd/>
            <a:tailEnd/>
          </a:ln>
        </p:spPr>
      </p:pic>
    </p:spTree>
    <p:extLst>
      <p:ext uri="{BB962C8B-B14F-4D97-AF65-F5344CB8AC3E}">
        <p14:creationId xmlns:p14="http://schemas.microsoft.com/office/powerpoint/2010/main" val="1058002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Arbitration vs Litigation</a:t>
            </a:r>
          </a:p>
        </p:txBody>
      </p:sp>
      <p:pic>
        <p:nvPicPr>
          <p:cNvPr id="4" name="Picture 2"/>
          <p:cNvPicPr>
            <a:picLocks noGrp="1" noChangeAspect="1" noChangeArrowheads="1"/>
          </p:cNvPicPr>
          <p:nvPr>
            <p:ph idx="1"/>
          </p:nvPr>
        </p:nvPicPr>
        <p:blipFill>
          <a:blip r:embed="rId2" cstate="print"/>
          <a:srcRect/>
          <a:stretch>
            <a:fillRect/>
          </a:stretch>
        </p:blipFill>
        <p:spPr bwMode="auto">
          <a:xfrm>
            <a:off x="516066" y="2133600"/>
            <a:ext cx="7909072" cy="3657600"/>
          </a:xfrm>
          <a:prstGeom prst="rect">
            <a:avLst/>
          </a:prstGeom>
          <a:noFill/>
          <a:ln w="9525">
            <a:noFill/>
            <a:miter lim="800000"/>
            <a:headEnd/>
            <a:tailEnd/>
          </a:ln>
        </p:spPr>
      </p:pic>
    </p:spTree>
    <p:extLst>
      <p:ext uri="{BB962C8B-B14F-4D97-AF65-F5344CB8AC3E}">
        <p14:creationId xmlns:p14="http://schemas.microsoft.com/office/powerpoint/2010/main" val="1445677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Dispute Resolution (ADR) Methods</a:t>
            </a:r>
          </a:p>
        </p:txBody>
      </p:sp>
      <p:sp>
        <p:nvSpPr>
          <p:cNvPr id="3" name="Content Placeholder 2"/>
          <p:cNvSpPr>
            <a:spLocks noGrp="1"/>
          </p:cNvSpPr>
          <p:nvPr>
            <p:ph idx="1"/>
          </p:nvPr>
        </p:nvSpPr>
        <p:spPr/>
        <p:txBody>
          <a:bodyPr/>
          <a:lstStyle/>
          <a:p>
            <a:pPr>
              <a:buNone/>
            </a:pPr>
            <a:r>
              <a:rPr lang="en-US" dirty="0"/>
              <a:t>Arbitration Providers:</a:t>
            </a:r>
          </a:p>
          <a:p>
            <a:pPr>
              <a:buNone/>
            </a:pPr>
            <a:r>
              <a:rPr lang="en-US" dirty="0"/>
              <a:t>	1.     American Arbitration Association (AAA)</a:t>
            </a:r>
          </a:p>
          <a:p>
            <a:pPr>
              <a:buNone/>
            </a:pPr>
            <a:r>
              <a:rPr lang="en-US" dirty="0"/>
              <a:t>		</a:t>
            </a:r>
            <a:r>
              <a:rPr lang="en-US" u="sng" dirty="0"/>
              <a:t>www.adr.org</a:t>
            </a:r>
          </a:p>
          <a:p>
            <a:pPr>
              <a:buNone/>
            </a:pPr>
            <a:r>
              <a:rPr lang="en-US" dirty="0"/>
              <a:t>	2.     Construction Dispute Resolution Services (CDRS)</a:t>
            </a:r>
          </a:p>
          <a:p>
            <a:pPr>
              <a:buNone/>
            </a:pPr>
            <a:r>
              <a:rPr lang="en-US" dirty="0"/>
              <a:t>		</a:t>
            </a:r>
            <a:r>
              <a:rPr lang="en-US" dirty="0">
                <a:hlinkClick r:id="rId2"/>
              </a:rPr>
              <a:t>www.constructiondisputes-cdrs.com</a:t>
            </a:r>
            <a:endParaRPr lang="en-US" dirty="0"/>
          </a:p>
          <a:p>
            <a:pPr>
              <a:buNone/>
            </a:pPr>
            <a:r>
              <a:rPr lang="en-US" dirty="0"/>
              <a:t>	3.	JAMS</a:t>
            </a:r>
          </a:p>
          <a:p>
            <a:pPr>
              <a:buNone/>
            </a:pPr>
            <a:r>
              <a:rPr lang="en-US" dirty="0"/>
              <a:t>		</a:t>
            </a:r>
            <a:r>
              <a:rPr lang="en-US" dirty="0">
                <a:hlinkClick r:id="rId3"/>
              </a:rPr>
              <a:t>www.jamsadr.com</a:t>
            </a:r>
            <a:r>
              <a:rPr lang="en-US" dirty="0"/>
              <a:t> </a:t>
            </a:r>
          </a:p>
          <a:p>
            <a:pPr>
              <a:buNone/>
            </a:pPr>
            <a:endParaRPr lang="en-US" dirty="0"/>
          </a:p>
          <a:p>
            <a:pPr>
              <a:buNone/>
            </a:pPr>
            <a:r>
              <a:rPr lang="en-US" dirty="0"/>
              <a:t>	4.	Other Private organizations</a:t>
            </a:r>
          </a:p>
        </p:txBody>
      </p:sp>
    </p:spTree>
    <p:extLst>
      <p:ext uri="{BB962C8B-B14F-4D97-AF65-F5344CB8AC3E}">
        <p14:creationId xmlns:p14="http://schemas.microsoft.com/office/powerpoint/2010/main" val="3642582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DRB = Dispute Resolution Board</a:t>
            </a:r>
          </a:p>
        </p:txBody>
      </p:sp>
      <p:sp>
        <p:nvSpPr>
          <p:cNvPr id="3" name="Content Placeholder 2"/>
          <p:cNvSpPr>
            <a:spLocks noGrp="1"/>
          </p:cNvSpPr>
          <p:nvPr>
            <p:ph idx="1"/>
          </p:nvPr>
        </p:nvSpPr>
        <p:spPr/>
        <p:txBody>
          <a:bodyPr>
            <a:normAutofit lnSpcReduction="10000"/>
          </a:bodyPr>
          <a:lstStyle/>
          <a:p>
            <a:r>
              <a:rPr lang="en-US" dirty="0"/>
              <a:t>At time of contracting, parties </a:t>
            </a:r>
            <a:r>
              <a:rPr lang="en-US" u="sng" dirty="0"/>
              <a:t>jointly</a:t>
            </a:r>
            <a:r>
              <a:rPr lang="en-US" dirty="0"/>
              <a:t> select 3 individuals to be “jobsite judges.”</a:t>
            </a:r>
          </a:p>
          <a:p>
            <a:pPr lvl="1"/>
            <a:r>
              <a:rPr lang="en-US" dirty="0"/>
              <a:t>Unbiased, Knowledgeable, Available</a:t>
            </a:r>
          </a:p>
          <a:p>
            <a:r>
              <a:rPr lang="en-US" dirty="0"/>
              <a:t>The jobsite judges are to DRB</a:t>
            </a:r>
          </a:p>
          <a:p>
            <a:endParaRPr lang="en-US" dirty="0"/>
          </a:p>
          <a:p>
            <a:r>
              <a:rPr lang="en-US" dirty="0"/>
              <a:t>If a dispute arises, either party can call on the DRB to resolve the dispute</a:t>
            </a:r>
          </a:p>
          <a:p>
            <a:endParaRPr lang="en-US" dirty="0"/>
          </a:p>
          <a:p>
            <a:r>
              <a:rPr lang="en-US" dirty="0"/>
              <a:t>DRB issues non-binding “Recommendation”</a:t>
            </a:r>
          </a:p>
          <a:p>
            <a:endParaRPr lang="en-US" dirty="0"/>
          </a:p>
          <a:p>
            <a:r>
              <a:rPr lang="en-US" dirty="0"/>
              <a:t>Parties use the Recommendation to resolve the dispute</a:t>
            </a:r>
          </a:p>
          <a:p>
            <a:pPr marL="0" indent="0">
              <a:buNone/>
            </a:pPr>
            <a:endParaRPr lang="en-US" sz="2800" b="0" dirty="0">
              <a:solidFill>
                <a:schemeClr val="tx1"/>
              </a:solidFill>
            </a:endParaRPr>
          </a:p>
        </p:txBody>
      </p:sp>
    </p:spTree>
    <p:extLst>
      <p:ext uri="{BB962C8B-B14F-4D97-AF65-F5344CB8AC3E}">
        <p14:creationId xmlns:p14="http://schemas.microsoft.com/office/powerpoint/2010/main" val="2340380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Dispute Resolution Board (DRB)</a:t>
            </a:r>
          </a:p>
        </p:txBody>
      </p:sp>
      <p:sp>
        <p:nvSpPr>
          <p:cNvPr id="3" name="Content Placeholder 2"/>
          <p:cNvSpPr>
            <a:spLocks noGrp="1"/>
          </p:cNvSpPr>
          <p:nvPr>
            <p:ph idx="1"/>
          </p:nvPr>
        </p:nvSpPr>
        <p:spPr/>
        <p:txBody>
          <a:bodyPr/>
          <a:lstStyle/>
          <a:p>
            <a:r>
              <a:rPr lang="en-US" dirty="0"/>
              <a:t>Decision by pre-selected knowledgeable persons</a:t>
            </a:r>
          </a:p>
          <a:p>
            <a:endParaRPr lang="en-US" dirty="0"/>
          </a:p>
          <a:p>
            <a:r>
              <a:rPr lang="en-US" dirty="0"/>
              <a:t>Decision is a Non-binding Recommendation</a:t>
            </a:r>
          </a:p>
          <a:p>
            <a:endParaRPr lang="en-US" dirty="0"/>
          </a:p>
          <a:p>
            <a:r>
              <a:rPr lang="en-US" dirty="0"/>
              <a:t>Dispute Resolved in “Real Time”</a:t>
            </a:r>
          </a:p>
          <a:p>
            <a:endParaRPr lang="en-US" dirty="0"/>
          </a:p>
          <a:p>
            <a:r>
              <a:rPr lang="en-US" dirty="0"/>
              <a:t>No need for Discovery –Everyone still available</a:t>
            </a:r>
          </a:p>
          <a:p>
            <a:endParaRPr lang="en-US" dirty="0"/>
          </a:p>
          <a:p>
            <a:r>
              <a:rPr lang="en-US" dirty="0"/>
              <a:t>Private</a:t>
            </a:r>
          </a:p>
          <a:p>
            <a:endParaRPr lang="en-US" dirty="0"/>
          </a:p>
          <a:p>
            <a:pPr marL="0" indent="0">
              <a:buNone/>
            </a:pPr>
            <a:endParaRPr lang="en-US" dirty="0"/>
          </a:p>
        </p:txBody>
      </p:sp>
    </p:spTree>
    <p:extLst>
      <p:ext uri="{BB962C8B-B14F-4D97-AF65-F5344CB8AC3E}">
        <p14:creationId xmlns:p14="http://schemas.microsoft.com/office/powerpoint/2010/main" val="2715826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0" y="-42912"/>
            <a:ext cx="7620000" cy="6519912"/>
          </a:xfrm>
          <a:prstGeom prst="rect">
            <a:avLst/>
          </a:prstGeom>
        </p:spPr>
      </p:pic>
    </p:spTree>
    <p:extLst>
      <p:ext uri="{BB962C8B-B14F-4D97-AF65-F5344CB8AC3E}">
        <p14:creationId xmlns:p14="http://schemas.microsoft.com/office/powerpoint/2010/main" val="1030677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037513" cy="76201"/>
          </a:xfrm>
        </p:spPr>
        <p:txBody>
          <a:bodyPr/>
          <a:lstStyle/>
          <a:p>
            <a:endParaRPr lang="en-US" dirty="0"/>
          </a:p>
        </p:txBody>
      </p:sp>
      <p:pic>
        <p:nvPicPr>
          <p:cNvPr id="4" name="Picture 3"/>
          <p:cNvPicPr>
            <a:picLocks noChangeAspect="1"/>
          </p:cNvPicPr>
          <p:nvPr/>
        </p:nvPicPr>
        <p:blipFill>
          <a:blip r:embed="rId2"/>
          <a:stretch>
            <a:fillRect/>
          </a:stretch>
        </p:blipFill>
        <p:spPr>
          <a:xfrm>
            <a:off x="0" y="152400"/>
            <a:ext cx="9144000" cy="6705599"/>
          </a:xfrm>
          <a:prstGeom prst="rect">
            <a:avLst/>
          </a:prstGeom>
        </p:spPr>
      </p:pic>
    </p:spTree>
    <p:extLst>
      <p:ext uri="{BB962C8B-B14F-4D97-AF65-F5344CB8AC3E}">
        <p14:creationId xmlns:p14="http://schemas.microsoft.com/office/powerpoint/2010/main" val="2255145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Dispute Review/Resolution Board (DRB)</a:t>
            </a:r>
          </a:p>
        </p:txBody>
      </p:sp>
      <p:sp>
        <p:nvSpPr>
          <p:cNvPr id="3" name="Content Placeholder 2"/>
          <p:cNvSpPr>
            <a:spLocks noGrp="1"/>
          </p:cNvSpPr>
          <p:nvPr>
            <p:ph idx="1"/>
          </p:nvPr>
        </p:nvSpPr>
        <p:spPr/>
        <p:txBody>
          <a:bodyPr>
            <a:normAutofit fontScale="77500" lnSpcReduction="20000"/>
          </a:bodyPr>
          <a:lstStyle/>
          <a:p>
            <a:r>
              <a:rPr lang="en-US" dirty="0"/>
              <a:t>Can be selected soon after contract award OR After a Dispute arises</a:t>
            </a:r>
          </a:p>
          <a:p>
            <a:endParaRPr lang="en-US" dirty="0"/>
          </a:p>
          <a:p>
            <a:pPr lvl="2"/>
            <a:r>
              <a:rPr lang="en-US" sz="3300" dirty="0"/>
              <a:t>Most effective, If selected before construction begins:</a:t>
            </a:r>
          </a:p>
          <a:p>
            <a:pPr lvl="3"/>
            <a:r>
              <a:rPr lang="en-US" sz="3100" b="0" dirty="0">
                <a:solidFill>
                  <a:schemeClr val="tx1"/>
                </a:solidFill>
              </a:rPr>
              <a:t>DRB members become familiar with project, </a:t>
            </a:r>
          </a:p>
          <a:p>
            <a:pPr lvl="3"/>
            <a:r>
              <a:rPr lang="en-US" sz="3100" b="0" dirty="0">
                <a:solidFill>
                  <a:schemeClr val="tx1"/>
                </a:solidFill>
              </a:rPr>
              <a:t>keep current with ongoing progress of the work and </a:t>
            </a:r>
          </a:p>
          <a:p>
            <a:pPr lvl="3"/>
            <a:r>
              <a:rPr lang="en-US" sz="3100" b="0" dirty="0">
                <a:solidFill>
                  <a:schemeClr val="tx1"/>
                </a:solidFill>
              </a:rPr>
              <a:t>Meet periodically with parties (monthly, quarterly, or ?)</a:t>
            </a:r>
          </a:p>
          <a:p>
            <a:pPr lvl="3"/>
            <a:r>
              <a:rPr lang="en-US" sz="3100" b="0" dirty="0">
                <a:solidFill>
                  <a:schemeClr val="tx1"/>
                </a:solidFill>
              </a:rPr>
              <a:t>Ready to address problems and disputes</a:t>
            </a:r>
          </a:p>
          <a:p>
            <a:pPr lvl="3"/>
            <a:r>
              <a:rPr lang="en-US" sz="3100" b="0" u="sng" dirty="0">
                <a:solidFill>
                  <a:schemeClr val="tx1"/>
                </a:solidFill>
              </a:rPr>
              <a:t>Many disputes are avoided</a:t>
            </a:r>
            <a:endParaRPr lang="en-US" sz="3100" b="0" dirty="0">
              <a:solidFill>
                <a:schemeClr val="tx1"/>
              </a:solidFill>
            </a:endParaRPr>
          </a:p>
          <a:p>
            <a:pPr lvl="3"/>
            <a:r>
              <a:rPr lang="en-US" sz="3100" b="0" dirty="0">
                <a:solidFill>
                  <a:schemeClr val="tx1"/>
                </a:solidFill>
              </a:rPr>
              <a:t>Holds DRB Hearings as needed </a:t>
            </a:r>
            <a:r>
              <a:rPr lang="en-US" dirty="0"/>
              <a:t>	</a:t>
            </a:r>
          </a:p>
          <a:p>
            <a:pPr marL="914400" lvl="2" indent="0">
              <a:buNone/>
            </a:pPr>
            <a:endParaRPr lang="en-US" dirty="0"/>
          </a:p>
          <a:p>
            <a:pPr lvl="2"/>
            <a:r>
              <a:rPr lang="en-US" sz="3300" dirty="0"/>
              <a:t>If after dispute arises, then DRB holds hearings to address disputes:</a:t>
            </a:r>
          </a:p>
          <a:p>
            <a:pPr lvl="3"/>
            <a:r>
              <a:rPr lang="en-US" sz="3400" b="0" dirty="0">
                <a:solidFill>
                  <a:schemeClr val="tx1"/>
                </a:solidFill>
              </a:rPr>
              <a:t>Can then select DRB members with expertise in field of dispute</a:t>
            </a:r>
          </a:p>
        </p:txBody>
      </p:sp>
    </p:spTree>
    <p:extLst>
      <p:ext uri="{BB962C8B-B14F-4D97-AF65-F5344CB8AC3E}">
        <p14:creationId xmlns:p14="http://schemas.microsoft.com/office/powerpoint/2010/main" val="2409764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Dispute Resolution Board Foundation</a:t>
            </a:r>
          </a:p>
        </p:txBody>
      </p:sp>
      <p:sp>
        <p:nvSpPr>
          <p:cNvPr id="3" name="Content Placeholder 2"/>
          <p:cNvSpPr>
            <a:spLocks noGrp="1"/>
          </p:cNvSpPr>
          <p:nvPr>
            <p:ph idx="1"/>
          </p:nvPr>
        </p:nvSpPr>
        <p:spPr/>
        <p:txBody>
          <a:bodyPr/>
          <a:lstStyle/>
          <a:p>
            <a:pPr marL="365760" lvl="1" indent="0">
              <a:buNone/>
            </a:pPr>
            <a:endParaRPr lang="en-US" dirty="0"/>
          </a:p>
          <a:p>
            <a:pPr marL="365760" lvl="1" indent="0">
              <a:buNone/>
            </a:pPr>
            <a:endParaRPr lang="en-US" dirty="0"/>
          </a:p>
          <a:p>
            <a:pPr marL="365760" lvl="1" indent="0">
              <a:buNone/>
            </a:pPr>
            <a:r>
              <a:rPr lang="en-US" dirty="0"/>
              <a:t>-- “a non-profit organization dedicated to promoting the avoidance and resolution of disputes worldwide using the unique and proven Dispute Resolution Board (DRB) method.”</a:t>
            </a:r>
          </a:p>
          <a:p>
            <a:pPr marL="365760" lvl="1" indent="0">
              <a:buNone/>
            </a:pPr>
            <a:endParaRPr lang="en-US" dirty="0"/>
          </a:p>
          <a:p>
            <a:pPr marL="365760" lvl="1" indent="0">
              <a:buNone/>
            </a:pPr>
            <a:r>
              <a:rPr lang="en-US" dirty="0"/>
              <a:t>www.DRB.org</a:t>
            </a:r>
          </a:p>
          <a:p>
            <a:endParaRPr lang="en-US" dirty="0"/>
          </a:p>
        </p:txBody>
      </p:sp>
    </p:spTree>
    <p:extLst>
      <p:ext uri="{BB962C8B-B14F-4D97-AF65-F5344CB8AC3E}">
        <p14:creationId xmlns:p14="http://schemas.microsoft.com/office/powerpoint/2010/main" val="853649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DRBF:</a:t>
            </a:r>
          </a:p>
        </p:txBody>
      </p:sp>
      <p:pic>
        <p:nvPicPr>
          <p:cNvPr id="4" name="Content Placeholder 4"/>
          <p:cNvPicPr>
            <a:picLocks noGrp="1" noChangeAspect="1"/>
          </p:cNvPicPr>
          <p:nvPr>
            <p:ph idx="1"/>
          </p:nvPr>
        </p:nvPicPr>
        <p:blipFill>
          <a:blip r:embed="rId2"/>
          <a:stretch>
            <a:fillRect/>
          </a:stretch>
        </p:blipFill>
        <p:spPr>
          <a:xfrm>
            <a:off x="2286000" y="703385"/>
            <a:ext cx="4349750" cy="5621215"/>
          </a:xfrm>
          <a:prstGeom prst="rect">
            <a:avLst/>
          </a:prstGeom>
        </p:spPr>
      </p:pic>
    </p:spTree>
    <p:extLst>
      <p:ext uri="{BB962C8B-B14F-4D97-AF65-F5344CB8AC3E}">
        <p14:creationId xmlns:p14="http://schemas.microsoft.com/office/powerpoint/2010/main" val="786536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Dispute Resolution (ADR) Methods</a:t>
            </a:r>
          </a:p>
        </p:txBody>
      </p:sp>
      <p:sp>
        <p:nvSpPr>
          <p:cNvPr id="3" name="Content Placeholder 2"/>
          <p:cNvSpPr>
            <a:spLocks noGrp="1"/>
          </p:cNvSpPr>
          <p:nvPr>
            <p:ph idx="1"/>
          </p:nvPr>
        </p:nvSpPr>
        <p:spPr/>
        <p:txBody>
          <a:bodyPr/>
          <a:lstStyle/>
          <a:p>
            <a:pPr lvl="1"/>
            <a:endParaRPr lang="en-US" sz="2800" b="0" dirty="0">
              <a:solidFill>
                <a:schemeClr val="tx1"/>
              </a:solidFill>
            </a:endParaRPr>
          </a:p>
          <a:p>
            <a:pPr lvl="1"/>
            <a:endParaRPr lang="en-US" sz="2800" b="0" dirty="0">
              <a:solidFill>
                <a:schemeClr val="tx1"/>
              </a:solidFill>
            </a:endParaRPr>
          </a:p>
          <a:p>
            <a:pPr marL="457200" lvl="1" indent="0">
              <a:buNone/>
            </a:pPr>
            <a:r>
              <a:rPr lang="en-US" sz="2800" dirty="0">
                <a:solidFill>
                  <a:schemeClr val="tx1"/>
                </a:solidFill>
              </a:rPr>
              <a:t>-- Negotiations</a:t>
            </a:r>
          </a:p>
          <a:p>
            <a:pPr marL="457200" lvl="1" indent="0">
              <a:buNone/>
            </a:pPr>
            <a:endParaRPr lang="en-US" sz="2800" dirty="0">
              <a:solidFill>
                <a:schemeClr val="tx1"/>
              </a:solidFill>
            </a:endParaRPr>
          </a:p>
          <a:p>
            <a:pPr marL="457200" lvl="1" indent="0">
              <a:buNone/>
            </a:pPr>
            <a:r>
              <a:rPr lang="en-US" sz="2800" dirty="0">
                <a:solidFill>
                  <a:schemeClr val="tx1"/>
                </a:solidFill>
              </a:rPr>
              <a:t>-- Mediation</a:t>
            </a:r>
          </a:p>
          <a:p>
            <a:pPr marL="457200" lvl="1" indent="0">
              <a:buNone/>
            </a:pPr>
            <a:endParaRPr lang="en-US" sz="2800" dirty="0">
              <a:solidFill>
                <a:schemeClr val="tx1"/>
              </a:solidFill>
            </a:endParaRPr>
          </a:p>
          <a:p>
            <a:pPr marL="457200" lvl="1" indent="0">
              <a:buNone/>
            </a:pPr>
            <a:r>
              <a:rPr lang="en-US" sz="2800" dirty="0">
                <a:solidFill>
                  <a:schemeClr val="tx1"/>
                </a:solidFill>
              </a:rPr>
              <a:t>-- Arbitration</a:t>
            </a:r>
          </a:p>
          <a:p>
            <a:pPr marL="457200" lvl="1" indent="0">
              <a:buNone/>
            </a:pPr>
            <a:endParaRPr lang="en-US" sz="2800" dirty="0">
              <a:solidFill>
                <a:schemeClr val="tx1"/>
              </a:solidFill>
            </a:endParaRPr>
          </a:p>
          <a:p>
            <a:pPr marL="457200" lvl="1" indent="0">
              <a:buNone/>
            </a:pPr>
            <a:r>
              <a:rPr lang="en-US" sz="2800" dirty="0">
                <a:solidFill>
                  <a:schemeClr val="tx1"/>
                </a:solidFill>
              </a:rPr>
              <a:t>-- Dispute Review/Resolution Board (DRB)</a:t>
            </a:r>
          </a:p>
          <a:p>
            <a:endParaRPr lang="en-US" dirty="0"/>
          </a:p>
        </p:txBody>
      </p:sp>
    </p:spTree>
    <p:extLst>
      <p:ext uri="{BB962C8B-B14F-4D97-AF65-F5344CB8AC3E}">
        <p14:creationId xmlns:p14="http://schemas.microsoft.com/office/powerpoint/2010/main" val="2784063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57200"/>
            <a:ext cx="9144000" cy="1752600"/>
          </a:xfrm>
        </p:spPr>
        <p:txBody>
          <a:bodyPr/>
          <a:lstStyle/>
          <a:p>
            <a:pPr algn="ctr" eaLnBrk="1" fontAlgn="auto" hangingPunct="1">
              <a:spcAft>
                <a:spcPts val="0"/>
              </a:spcAft>
              <a:defRPr/>
            </a:pPr>
            <a:r>
              <a:rPr lang="en-US" dirty="0"/>
              <a:t>Typical disputes that arise on a construction project</a:t>
            </a:r>
          </a:p>
        </p:txBody>
      </p:sp>
      <p:sp>
        <p:nvSpPr>
          <p:cNvPr id="10243" name="Slide Number Placeholder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0C8A8B-8F66-497B-BA8C-0B306CE480C6}" type="slidenum">
              <a:rPr lang="en-US">
                <a:solidFill>
                  <a:schemeClr val="tx1"/>
                </a:solidFill>
              </a:rPr>
              <a:pPr fontAlgn="base">
                <a:spcBef>
                  <a:spcPct val="0"/>
                </a:spcBef>
                <a:spcAft>
                  <a:spcPct val="0"/>
                </a:spcAft>
                <a:defRPr/>
              </a:pPr>
              <a:t>24</a:t>
            </a:fld>
            <a:endParaRPr lang="en-US">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Issue: Failure to Cooperate</a:t>
            </a:r>
          </a:p>
        </p:txBody>
      </p:sp>
      <p:sp>
        <p:nvSpPr>
          <p:cNvPr id="3" name="Content Placeholder 2"/>
          <p:cNvSpPr>
            <a:spLocks noGrp="1"/>
          </p:cNvSpPr>
          <p:nvPr>
            <p:ph idx="1"/>
          </p:nvPr>
        </p:nvSpPr>
        <p:spPr/>
        <p:txBody>
          <a:bodyPr/>
          <a:lstStyle/>
          <a:p>
            <a:endParaRPr lang="en-US" i="1" dirty="0"/>
          </a:p>
          <a:p>
            <a:endParaRPr lang="en-US" i="1" dirty="0"/>
          </a:p>
          <a:p>
            <a:r>
              <a:rPr lang="en-US" i="1" dirty="0"/>
              <a:t>Under covenant of good faith and fair dealings, each party impliedly promises that he will not intentionally or purposely do anything which will destroy or injure other party's right to receive fruits of the contract. </a:t>
            </a:r>
            <a:endParaRPr lang="en-US" dirty="0"/>
          </a:p>
          <a:p>
            <a:endParaRPr lang="en-US" dirty="0"/>
          </a:p>
        </p:txBody>
      </p:sp>
    </p:spTree>
    <p:extLst>
      <p:ext uri="{BB962C8B-B14F-4D97-AF65-F5344CB8AC3E}">
        <p14:creationId xmlns:p14="http://schemas.microsoft.com/office/powerpoint/2010/main" val="4032858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Issue: Failure to Cooperate</a:t>
            </a:r>
          </a:p>
        </p:txBody>
      </p:sp>
      <p:sp>
        <p:nvSpPr>
          <p:cNvPr id="3" name="Content Placeholder 2"/>
          <p:cNvSpPr>
            <a:spLocks noGrp="1"/>
          </p:cNvSpPr>
          <p:nvPr>
            <p:ph idx="1"/>
          </p:nvPr>
        </p:nvSpPr>
        <p:spPr/>
        <p:txBody>
          <a:bodyPr/>
          <a:lstStyle/>
          <a:p>
            <a:r>
              <a:rPr lang="en-US" dirty="0"/>
              <a:t>Who can best correctly and timely determine merits of a dispute alleging “Failure to Cooperate?”</a:t>
            </a:r>
          </a:p>
          <a:p>
            <a:pPr marL="0" indent="0">
              <a:buNone/>
            </a:pPr>
            <a:endParaRPr lang="en-US" dirty="0"/>
          </a:p>
          <a:p>
            <a:pPr lvl="1"/>
            <a:r>
              <a:rPr lang="en-US" sz="2800" dirty="0">
                <a:solidFill>
                  <a:srgbClr val="FF0000"/>
                </a:solidFill>
              </a:rPr>
              <a:t>A judge or jury</a:t>
            </a:r>
          </a:p>
          <a:p>
            <a:pPr lvl="1"/>
            <a:r>
              <a:rPr lang="en-US" sz="2800" dirty="0">
                <a:solidFill>
                  <a:srgbClr val="FF0000"/>
                </a:solidFill>
              </a:rPr>
              <a:t>An Arbitrator</a:t>
            </a:r>
          </a:p>
          <a:p>
            <a:pPr lvl="1"/>
            <a:r>
              <a:rPr lang="en-US" sz="2800" dirty="0">
                <a:solidFill>
                  <a:srgbClr val="FF0000"/>
                </a:solidFill>
              </a:rPr>
              <a:t>A DRB panel</a:t>
            </a:r>
          </a:p>
          <a:p>
            <a:endParaRPr lang="en-US" dirty="0"/>
          </a:p>
          <a:p>
            <a:r>
              <a:rPr lang="en-US" dirty="0"/>
              <a:t>Who would you want?</a:t>
            </a:r>
          </a:p>
          <a:p>
            <a:pPr lvl="1"/>
            <a:endParaRPr lang="en-US" dirty="0"/>
          </a:p>
          <a:p>
            <a:endParaRPr lang="en-US" dirty="0"/>
          </a:p>
        </p:txBody>
      </p:sp>
    </p:spTree>
    <p:extLst>
      <p:ext uri="{BB962C8B-B14F-4D97-AF65-F5344CB8AC3E}">
        <p14:creationId xmlns:p14="http://schemas.microsoft.com/office/powerpoint/2010/main" val="3758533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Issue: Differing Site Condition</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Project: Replace earthen dam after reservoir drained</a:t>
            </a:r>
          </a:p>
          <a:p>
            <a:pPr marL="0" indent="0">
              <a:buNone/>
            </a:pPr>
            <a:r>
              <a:rPr lang="en-US" dirty="0"/>
              <a:t>	    First remove ~ 400,000 cubic yards of material</a:t>
            </a:r>
          </a:p>
          <a:p>
            <a:pPr marL="0" indent="0">
              <a:buNone/>
            </a:pPr>
            <a:r>
              <a:rPr lang="en-US" dirty="0"/>
              <a:t>	    Then place    ~ 400,000 cubic yards of material</a:t>
            </a:r>
          </a:p>
          <a:p>
            <a:pPr marL="0" indent="0">
              <a:buNone/>
            </a:pPr>
            <a:endParaRPr lang="en-US" dirty="0"/>
          </a:p>
          <a:p>
            <a:pPr marL="0" indent="0">
              <a:buNone/>
            </a:pPr>
            <a:r>
              <a:rPr lang="en-US" dirty="0"/>
              <a:t>Specification: </a:t>
            </a:r>
          </a:p>
          <a:p>
            <a:pPr marL="0" indent="0">
              <a:buNone/>
            </a:pPr>
            <a:r>
              <a:rPr lang="en-US" dirty="0"/>
              <a:t>	- keep ground water 3’ below level of excavation.</a:t>
            </a:r>
          </a:p>
          <a:p>
            <a:pPr marL="0" indent="0">
              <a:buNone/>
            </a:pPr>
            <a:endParaRPr lang="en-US" dirty="0"/>
          </a:p>
          <a:p>
            <a:endParaRPr lang="en-US" dirty="0"/>
          </a:p>
        </p:txBody>
      </p:sp>
    </p:spTree>
    <p:extLst>
      <p:ext uri="{BB962C8B-B14F-4D97-AF65-F5344CB8AC3E}">
        <p14:creationId xmlns:p14="http://schemas.microsoft.com/office/powerpoint/2010/main" val="3525261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Issue: Differing Site Condition</a:t>
            </a:r>
          </a:p>
        </p:txBody>
      </p:sp>
      <p:sp>
        <p:nvSpPr>
          <p:cNvPr id="3" name="Content Placeholder 2"/>
          <p:cNvSpPr>
            <a:spLocks noGrp="1"/>
          </p:cNvSpPr>
          <p:nvPr>
            <p:ph idx="1"/>
          </p:nvPr>
        </p:nvSpPr>
        <p:spPr>
          <a:xfrm>
            <a:off x="76200" y="762000"/>
            <a:ext cx="8686800" cy="5791200"/>
          </a:xfrm>
        </p:spPr>
        <p:txBody>
          <a:bodyPr>
            <a:normAutofit/>
          </a:bodyPr>
          <a:lstStyle/>
          <a:p>
            <a:pPr marL="0" indent="0">
              <a:buNone/>
            </a:pPr>
            <a:r>
              <a:rPr lang="en-US" dirty="0"/>
              <a:t>	</a:t>
            </a:r>
          </a:p>
          <a:p>
            <a:pPr marL="0" indent="0">
              <a:buNone/>
            </a:pPr>
            <a:r>
              <a:rPr lang="en-US" dirty="0"/>
              <a:t>No problem for first 380,000 cubic yards of removal</a:t>
            </a:r>
          </a:p>
          <a:p>
            <a:pPr marL="0" indent="0">
              <a:buNone/>
            </a:pPr>
            <a:r>
              <a:rPr lang="en-US" dirty="0"/>
              <a:t>	-Then not able to maintain water level as specified</a:t>
            </a:r>
          </a:p>
          <a:p>
            <a:pPr marL="0" indent="0">
              <a:buNone/>
            </a:pPr>
            <a:r>
              <a:rPr lang="en-US" dirty="0"/>
              <a:t>	- Engineer issued repeated Stop Notices</a:t>
            </a:r>
          </a:p>
          <a:p>
            <a:pPr marL="0" indent="0">
              <a:buNone/>
            </a:pPr>
            <a:r>
              <a:rPr lang="en-US" dirty="0"/>
              <a:t>	- Contractor attempts multiple dewatering methods 	   w/o success</a:t>
            </a:r>
          </a:p>
          <a:p>
            <a:pPr marL="0" indent="0">
              <a:buNone/>
            </a:pPr>
            <a:r>
              <a:rPr lang="en-US" dirty="0"/>
              <a:t>	-Contractor claims DSC; Denied by Owner</a:t>
            </a:r>
          </a:p>
          <a:p>
            <a:pPr marL="0" indent="0">
              <a:buNone/>
            </a:pPr>
            <a:r>
              <a:rPr lang="en-US" dirty="0"/>
              <a:t>	- Minimal progress June thru August			</a:t>
            </a:r>
          </a:p>
          <a:p>
            <a:endParaRPr lang="en-US" dirty="0"/>
          </a:p>
        </p:txBody>
      </p:sp>
    </p:spTree>
    <p:extLst>
      <p:ext uri="{BB962C8B-B14F-4D97-AF65-F5344CB8AC3E}">
        <p14:creationId xmlns:p14="http://schemas.microsoft.com/office/powerpoint/2010/main" val="196116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Issues: Differing Site Conditions</a:t>
            </a:r>
          </a:p>
        </p:txBody>
      </p:sp>
      <p:pic>
        <p:nvPicPr>
          <p:cNvPr id="4" name="Content Placeholder 3"/>
          <p:cNvPicPr>
            <a:picLocks noGrp="1"/>
          </p:cNvPicPr>
          <p:nvPr>
            <p:ph idx="1"/>
          </p:nvPr>
        </p:nvPicPr>
        <p:blipFill>
          <a:blip r:embed="rId2" cstate="print"/>
          <a:srcRect/>
          <a:stretch>
            <a:fillRect/>
          </a:stretch>
        </p:blipFill>
        <p:spPr bwMode="auto">
          <a:xfrm>
            <a:off x="762001" y="1066800"/>
            <a:ext cx="7467600" cy="5334000"/>
          </a:xfrm>
          <a:prstGeom prst="rect">
            <a:avLst/>
          </a:prstGeom>
          <a:noFill/>
          <a:ln w="9525">
            <a:noFill/>
            <a:miter lim="800000"/>
            <a:headEnd/>
            <a:tailEnd/>
          </a:ln>
        </p:spPr>
      </p:pic>
    </p:spTree>
    <p:extLst>
      <p:ext uri="{BB962C8B-B14F-4D97-AF65-F5344CB8AC3E}">
        <p14:creationId xmlns:p14="http://schemas.microsoft.com/office/powerpoint/2010/main" val="315669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Cover.jpg"/>
          <p:cNvPicPr>
            <a:picLocks noChangeAspect="1"/>
          </p:cNvPicPr>
          <p:nvPr/>
        </p:nvPicPr>
        <p:blipFill>
          <a:blip r:embed="rId2" cstate="print"/>
          <a:stretch>
            <a:fillRect/>
          </a:stretch>
        </p:blipFill>
        <p:spPr>
          <a:xfrm>
            <a:off x="0" y="0"/>
            <a:ext cx="9144000" cy="6858000"/>
          </a:xfrm>
          <a:prstGeom prst="rect">
            <a:avLst/>
          </a:prstGeom>
        </p:spPr>
      </p:pic>
      <p:sp>
        <p:nvSpPr>
          <p:cNvPr id="4" name="Title 3"/>
          <p:cNvSpPr>
            <a:spLocks noGrp="1"/>
          </p:cNvSpPr>
          <p:nvPr>
            <p:ph type="title"/>
          </p:nvPr>
        </p:nvSpPr>
        <p:spPr>
          <a:xfrm>
            <a:off x="0" y="457200"/>
            <a:ext cx="9144000" cy="1752600"/>
          </a:xfrm>
        </p:spPr>
        <p:txBody>
          <a:bodyPr/>
          <a:lstStyle/>
          <a:p>
            <a:pPr algn="ctr" eaLnBrk="1" fontAlgn="auto" hangingPunct="1">
              <a:spcAft>
                <a:spcPts val="0"/>
              </a:spcAft>
              <a:defRPr/>
            </a:pPr>
            <a:r>
              <a:rPr lang="en-US" dirty="0"/>
              <a:t>Please use microphone for </a:t>
            </a:r>
            <a:r>
              <a:rPr lang="en-US" u="sng" dirty="0"/>
              <a:t>all</a:t>
            </a:r>
            <a:r>
              <a:rPr lang="en-US" dirty="0"/>
              <a:t> questions and comments!</a:t>
            </a:r>
            <a:endParaRPr lang="en-US" u="sng" dirty="0"/>
          </a:p>
        </p:txBody>
      </p:sp>
      <p:sp>
        <p:nvSpPr>
          <p:cNvPr id="10243" name="Slide Number Placeholder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0C8A8B-8F66-497B-BA8C-0B306CE480C6}" type="slidenum">
              <a:rPr lang="en-US">
                <a:solidFill>
                  <a:schemeClr val="tx1"/>
                </a:solidFill>
              </a:rPr>
              <a:pPr fontAlgn="base">
                <a:spcBef>
                  <a:spcPct val="0"/>
                </a:spcBef>
                <a:spcAft>
                  <a:spcPct val="0"/>
                </a:spcAft>
                <a:defRPr/>
              </a:pPr>
              <a:t>3</a:t>
            </a:fld>
            <a:endParaRPr lang="en-US">
              <a:solidFill>
                <a:schemeClr val="tx1"/>
              </a:solidFill>
            </a:endParaRPr>
          </a:p>
        </p:txBody>
      </p:sp>
      <p:pic>
        <p:nvPicPr>
          <p:cNvPr id="1028" name="Picture 4" descr="C:\Users\Christian.AACEIHQ\AppData\Local\Microsoft\Windows\Temporary Internet Files\Content.IE5\JQSN1RNL\MC900440388[1].png"/>
          <p:cNvPicPr>
            <a:picLocks noChangeAspect="1" noChangeArrowheads="1"/>
          </p:cNvPicPr>
          <p:nvPr/>
        </p:nvPicPr>
        <p:blipFill>
          <a:blip r:embed="rId3" cstate="print"/>
          <a:srcRect/>
          <a:stretch>
            <a:fillRect/>
          </a:stretch>
        </p:blipFill>
        <p:spPr bwMode="auto">
          <a:xfrm>
            <a:off x="2514600" y="1676400"/>
            <a:ext cx="2743200" cy="27432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Issue: Differing Site Conditions</a:t>
            </a:r>
          </a:p>
        </p:txBody>
      </p:sp>
      <p:sp>
        <p:nvSpPr>
          <p:cNvPr id="3" name="Content Placeholder 2"/>
          <p:cNvSpPr>
            <a:spLocks noGrp="1"/>
          </p:cNvSpPr>
          <p:nvPr>
            <p:ph idx="1"/>
          </p:nvPr>
        </p:nvSpPr>
        <p:spPr/>
        <p:txBody>
          <a:bodyPr/>
          <a:lstStyle/>
          <a:p>
            <a:pPr marL="0" indent="0">
              <a:buNone/>
            </a:pPr>
            <a:r>
              <a:rPr lang="en-US" dirty="0"/>
              <a:t>-From June thru Aug, Contractor attempts to perform</a:t>
            </a:r>
          </a:p>
          <a:p>
            <a:pPr marL="0" indent="0">
              <a:buNone/>
            </a:pPr>
            <a:r>
              <a:rPr lang="en-US" dirty="0"/>
              <a:t>		 with minimal progress</a:t>
            </a:r>
          </a:p>
          <a:p>
            <a:pPr marL="0" indent="0">
              <a:buNone/>
            </a:pPr>
            <a:endParaRPr lang="en-US" dirty="0"/>
          </a:p>
          <a:p>
            <a:pPr marL="0" indent="0">
              <a:buNone/>
            </a:pPr>
            <a:r>
              <a:rPr lang="en-US" dirty="0"/>
              <a:t>- Owner issues Repeated Stop Notices </a:t>
            </a:r>
          </a:p>
          <a:p>
            <a:pPr marL="0" indent="0">
              <a:buNone/>
            </a:pPr>
            <a:r>
              <a:rPr lang="en-US" dirty="0"/>
              <a:t>  </a:t>
            </a:r>
          </a:p>
          <a:p>
            <a:pPr>
              <a:buFontTx/>
              <a:buChar char="-"/>
            </a:pPr>
            <a:r>
              <a:rPr lang="en-US" dirty="0"/>
              <a:t>After 3 months, on a weekend </a:t>
            </a:r>
            <a:r>
              <a:rPr lang="en-US" u="sng" dirty="0"/>
              <a:t>without Owner on site </a:t>
            </a:r>
            <a:r>
              <a:rPr lang="en-US" dirty="0"/>
              <a:t>	           	Contractor VP visits site and drives </a:t>
            </a:r>
            <a:r>
              <a:rPr lang="en-US" dirty="0" err="1"/>
              <a:t>sheetpiles</a:t>
            </a:r>
            <a:r>
              <a:rPr lang="en-US" dirty="0"/>
              <a:t> to 	  	 control water and finishes excavation </a:t>
            </a:r>
          </a:p>
          <a:p>
            <a:pPr marL="0" indent="0">
              <a:buNone/>
            </a:pPr>
            <a:endParaRPr lang="en-US" dirty="0"/>
          </a:p>
        </p:txBody>
      </p:sp>
    </p:spTree>
    <p:extLst>
      <p:ext uri="{BB962C8B-B14F-4D97-AF65-F5344CB8AC3E}">
        <p14:creationId xmlns:p14="http://schemas.microsoft.com/office/powerpoint/2010/main" val="3069594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Actual Result (Mediation after suit filed)</a:t>
            </a:r>
          </a:p>
          <a:p>
            <a:pPr lvl="1">
              <a:lnSpc>
                <a:spcPct val="150000"/>
              </a:lnSpc>
            </a:pPr>
            <a:r>
              <a:rPr lang="en-US" dirty="0"/>
              <a:t>Contractor justified claim for $2 million overrun</a:t>
            </a:r>
          </a:p>
          <a:p>
            <a:pPr lvl="1">
              <a:lnSpc>
                <a:spcPct val="150000"/>
              </a:lnSpc>
            </a:pPr>
            <a:r>
              <a:rPr lang="en-US" dirty="0"/>
              <a:t>Contractor dismissed Project Manager</a:t>
            </a:r>
          </a:p>
          <a:p>
            <a:pPr lvl="1">
              <a:lnSpc>
                <a:spcPct val="150000"/>
              </a:lnSpc>
            </a:pPr>
            <a:r>
              <a:rPr lang="en-US" dirty="0"/>
              <a:t>Project finished 1 year late</a:t>
            </a:r>
          </a:p>
          <a:p>
            <a:pPr lvl="1">
              <a:lnSpc>
                <a:spcPct val="150000"/>
              </a:lnSpc>
            </a:pPr>
            <a:r>
              <a:rPr lang="en-US" dirty="0"/>
              <a:t>Owner Acknowledged fault but could only gather $1 million. Alternative was for contractor to own water system, reservoir, and dam</a:t>
            </a:r>
          </a:p>
          <a:p>
            <a:pPr lvl="1">
              <a:lnSpc>
                <a:spcPct val="150000"/>
              </a:lnSpc>
            </a:pPr>
            <a:r>
              <a:rPr lang="en-US" dirty="0"/>
              <a:t>Owner Lost and paid $1 million</a:t>
            </a:r>
          </a:p>
          <a:p>
            <a:pPr lvl="1">
              <a:lnSpc>
                <a:spcPct val="150000"/>
              </a:lnSpc>
            </a:pPr>
            <a:r>
              <a:rPr lang="en-US" dirty="0"/>
              <a:t>Contractor Won but lost $1 million</a:t>
            </a:r>
          </a:p>
          <a:p>
            <a:pPr lvl="1">
              <a:buNone/>
            </a:pPr>
            <a:r>
              <a:rPr lang="en-US" dirty="0"/>
              <a:t> </a:t>
            </a:r>
          </a:p>
          <a:p>
            <a:endParaRPr lang="en-US" dirty="0"/>
          </a:p>
        </p:txBody>
      </p:sp>
    </p:spTree>
    <p:extLst>
      <p:ext uri="{BB962C8B-B14F-4D97-AF65-F5344CB8AC3E}">
        <p14:creationId xmlns:p14="http://schemas.microsoft.com/office/powerpoint/2010/main" val="2730823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295400"/>
            <a:ext cx="8534400" cy="5029200"/>
          </a:xfrm>
        </p:spPr>
        <p:txBody>
          <a:bodyPr/>
          <a:lstStyle/>
          <a:p>
            <a:r>
              <a:rPr lang="en-US" dirty="0"/>
              <a:t>Who can best correctly and timely determine merits of a dispute alleging “Differing Site Conditions Claim?”</a:t>
            </a:r>
          </a:p>
          <a:p>
            <a:pPr lvl="1">
              <a:lnSpc>
                <a:spcPct val="200000"/>
              </a:lnSpc>
            </a:pPr>
            <a:r>
              <a:rPr lang="en-US" dirty="0"/>
              <a:t>A judge or jury</a:t>
            </a:r>
          </a:p>
          <a:p>
            <a:pPr lvl="1">
              <a:lnSpc>
                <a:spcPct val="200000"/>
              </a:lnSpc>
            </a:pPr>
            <a:r>
              <a:rPr lang="en-US" dirty="0"/>
              <a:t>An Arbitrator</a:t>
            </a:r>
          </a:p>
          <a:p>
            <a:pPr lvl="1">
              <a:lnSpc>
                <a:spcPct val="200000"/>
              </a:lnSpc>
            </a:pPr>
            <a:r>
              <a:rPr lang="en-US" dirty="0"/>
              <a:t>A DRB panel</a:t>
            </a:r>
          </a:p>
          <a:p>
            <a:endParaRPr lang="en-US" dirty="0"/>
          </a:p>
        </p:txBody>
      </p:sp>
    </p:spTree>
    <p:extLst>
      <p:ext uri="{BB962C8B-B14F-4D97-AF65-F5344CB8AC3E}">
        <p14:creationId xmlns:p14="http://schemas.microsoft.com/office/powerpoint/2010/main" val="2796276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Issue: Differing Site Condition</a:t>
            </a:r>
          </a:p>
        </p:txBody>
      </p:sp>
      <p:sp>
        <p:nvSpPr>
          <p:cNvPr id="3" name="Content Placeholder 2"/>
          <p:cNvSpPr>
            <a:spLocks noGrp="1"/>
          </p:cNvSpPr>
          <p:nvPr>
            <p:ph idx="1"/>
          </p:nvPr>
        </p:nvSpPr>
        <p:spPr/>
        <p:txBody>
          <a:bodyPr/>
          <a:lstStyle/>
          <a:p>
            <a:r>
              <a:rPr lang="en-US" dirty="0"/>
              <a:t>How would result have been different if DRB panel had existed?</a:t>
            </a:r>
          </a:p>
          <a:p>
            <a:endParaRPr lang="en-US" dirty="0"/>
          </a:p>
          <a:p>
            <a:pPr lvl="2"/>
            <a:r>
              <a:rPr lang="en-US" dirty="0"/>
              <a:t>Prompt review in June before $1M spent</a:t>
            </a:r>
          </a:p>
          <a:p>
            <a:pPr lvl="2"/>
            <a:r>
              <a:rPr lang="en-US" dirty="0"/>
              <a:t>Both parties would have saved legal expenses</a:t>
            </a:r>
          </a:p>
          <a:p>
            <a:pPr lvl="2"/>
            <a:r>
              <a:rPr lang="en-US" dirty="0"/>
              <a:t>Owner would not have lost $1 million</a:t>
            </a:r>
          </a:p>
          <a:p>
            <a:pPr lvl="2"/>
            <a:r>
              <a:rPr lang="en-US" dirty="0"/>
              <a:t>Contractor would not have lost $1 million</a:t>
            </a:r>
          </a:p>
          <a:p>
            <a:pPr lvl="2"/>
            <a:r>
              <a:rPr lang="en-US" dirty="0"/>
              <a:t>Timely completion of Project</a:t>
            </a:r>
          </a:p>
          <a:p>
            <a:pPr lvl="2"/>
            <a:r>
              <a:rPr lang="en-US" dirty="0"/>
              <a:t>Project Manager might still have job</a:t>
            </a:r>
          </a:p>
          <a:p>
            <a:endParaRPr lang="en-US" dirty="0"/>
          </a:p>
        </p:txBody>
      </p:sp>
    </p:spTree>
    <p:extLst>
      <p:ext uri="{BB962C8B-B14F-4D97-AF65-F5344CB8AC3E}">
        <p14:creationId xmlns:p14="http://schemas.microsoft.com/office/powerpoint/2010/main" val="1862870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Issues: Defective Plans</a:t>
            </a:r>
          </a:p>
        </p:txBody>
      </p:sp>
      <p:sp>
        <p:nvSpPr>
          <p:cNvPr id="3" name="Content Placeholder 2"/>
          <p:cNvSpPr>
            <a:spLocks noGrp="1"/>
          </p:cNvSpPr>
          <p:nvPr>
            <p:ph idx="1"/>
          </p:nvPr>
        </p:nvSpPr>
        <p:spPr/>
        <p:txBody>
          <a:bodyPr/>
          <a:lstStyle/>
          <a:p>
            <a:r>
              <a:rPr lang="en-US" dirty="0"/>
              <a:t>Defective Plans: </a:t>
            </a:r>
          </a:p>
          <a:p>
            <a:pPr lvl="1">
              <a:lnSpc>
                <a:spcPct val="200000"/>
              </a:lnSpc>
            </a:pPr>
            <a:r>
              <a:rPr lang="en-US" sz="2800" dirty="0">
                <a:solidFill>
                  <a:schemeClr val="tx1"/>
                </a:solidFill>
              </a:rPr>
              <a:t>Plan Omissions or Conflicts</a:t>
            </a:r>
          </a:p>
          <a:p>
            <a:pPr lvl="1">
              <a:lnSpc>
                <a:spcPct val="200000"/>
              </a:lnSpc>
            </a:pPr>
            <a:r>
              <a:rPr lang="en-US" sz="2800" dirty="0">
                <a:solidFill>
                  <a:schemeClr val="tx1"/>
                </a:solidFill>
              </a:rPr>
              <a:t>Who has duty to coordinate plans?</a:t>
            </a:r>
          </a:p>
          <a:p>
            <a:pPr lvl="2">
              <a:lnSpc>
                <a:spcPct val="200000"/>
              </a:lnSpc>
            </a:pPr>
            <a:r>
              <a:rPr lang="en-US" sz="2800" dirty="0"/>
              <a:t>Failure to have coordinated plans</a:t>
            </a:r>
          </a:p>
          <a:p>
            <a:pPr lvl="2">
              <a:lnSpc>
                <a:spcPct val="200000"/>
              </a:lnSpc>
            </a:pPr>
            <a:r>
              <a:rPr lang="en-US" sz="2800" dirty="0"/>
              <a:t>Mechanical and structural plans</a:t>
            </a:r>
          </a:p>
          <a:p>
            <a:endParaRPr lang="en-US" dirty="0"/>
          </a:p>
        </p:txBody>
      </p:sp>
    </p:spTree>
    <p:extLst>
      <p:ext uri="{BB962C8B-B14F-4D97-AF65-F5344CB8AC3E}">
        <p14:creationId xmlns:p14="http://schemas.microsoft.com/office/powerpoint/2010/main" val="1270312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Issue: Failure to Coordinate Plans</a:t>
            </a:r>
          </a:p>
        </p:txBody>
      </p:sp>
      <p:pic>
        <p:nvPicPr>
          <p:cNvPr id="4" name="Content Placeholder 3" descr="00000005"/>
          <p:cNvPicPr>
            <a:picLocks noGrp="1"/>
          </p:cNvPicPr>
          <p:nvPr>
            <p:ph idx="1"/>
          </p:nvPr>
        </p:nvPicPr>
        <p:blipFill>
          <a:blip r:embed="rId2" cstate="print"/>
          <a:srcRect/>
          <a:stretch>
            <a:fillRect/>
          </a:stretch>
        </p:blipFill>
        <p:spPr bwMode="auto">
          <a:xfrm>
            <a:off x="990600" y="990600"/>
            <a:ext cx="5648466" cy="5334000"/>
          </a:xfrm>
          <a:prstGeom prst="rect">
            <a:avLst/>
          </a:prstGeom>
          <a:noFill/>
          <a:ln w="9525">
            <a:noFill/>
            <a:miter lim="800000"/>
            <a:headEnd/>
            <a:tailEnd/>
          </a:ln>
        </p:spPr>
      </p:pic>
      <p:pic>
        <p:nvPicPr>
          <p:cNvPr id="5" name="Picture 4" descr="00000005"/>
          <p:cNvPicPr/>
          <p:nvPr/>
        </p:nvPicPr>
        <p:blipFill>
          <a:blip r:embed="rId2" cstate="print"/>
          <a:srcRect/>
          <a:stretch>
            <a:fillRect/>
          </a:stretch>
        </p:blipFill>
        <p:spPr bwMode="auto">
          <a:xfrm>
            <a:off x="-533400" y="685800"/>
            <a:ext cx="8382000" cy="6477000"/>
          </a:xfrm>
          <a:prstGeom prst="rect">
            <a:avLst/>
          </a:prstGeom>
          <a:noFill/>
          <a:ln w="9525">
            <a:noFill/>
            <a:miter lim="800000"/>
            <a:headEnd/>
            <a:tailEnd/>
          </a:ln>
        </p:spPr>
      </p:pic>
    </p:spTree>
    <p:extLst>
      <p:ext uri="{BB962C8B-B14F-4D97-AF65-F5344CB8AC3E}">
        <p14:creationId xmlns:p14="http://schemas.microsoft.com/office/powerpoint/2010/main" val="1260994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Plans Not Coordinated</a:t>
            </a:r>
          </a:p>
        </p:txBody>
      </p:sp>
      <p:sp>
        <p:nvSpPr>
          <p:cNvPr id="3" name="Content Placeholder 2"/>
          <p:cNvSpPr>
            <a:spLocks noGrp="1"/>
          </p:cNvSpPr>
          <p:nvPr>
            <p:ph idx="1"/>
          </p:nvPr>
        </p:nvSpPr>
        <p:spPr/>
        <p:txBody>
          <a:bodyPr/>
          <a:lstStyle/>
          <a:p>
            <a:pPr>
              <a:lnSpc>
                <a:spcPct val="200000"/>
              </a:lnSpc>
            </a:pPr>
            <a:r>
              <a:rPr lang="en-US" dirty="0"/>
              <a:t>Contractor gave Notice: Plans not coordinated </a:t>
            </a:r>
          </a:p>
          <a:p>
            <a:pPr>
              <a:lnSpc>
                <a:spcPct val="200000"/>
              </a:lnSpc>
            </a:pPr>
            <a:r>
              <a:rPr lang="en-US" dirty="0"/>
              <a:t>Owner Alleges: Contractor’s Duty to coordinate </a:t>
            </a:r>
          </a:p>
          <a:p>
            <a:pPr>
              <a:lnSpc>
                <a:spcPct val="200000"/>
              </a:lnSpc>
            </a:pPr>
            <a:r>
              <a:rPr lang="en-US" dirty="0"/>
              <a:t>Contractor redesigns systems: Extra cost and time</a:t>
            </a:r>
          </a:p>
          <a:p>
            <a:pPr>
              <a:lnSpc>
                <a:spcPct val="200000"/>
              </a:lnSpc>
            </a:pPr>
            <a:r>
              <a:rPr lang="en-US" dirty="0"/>
              <a:t>Contractor submits claim</a:t>
            </a:r>
          </a:p>
          <a:p>
            <a:pPr>
              <a:lnSpc>
                <a:spcPct val="200000"/>
              </a:lnSpc>
            </a:pPr>
            <a:r>
              <a:rPr lang="en-US" dirty="0"/>
              <a:t>Arbitration starts 1 year later, lasts 6 months</a:t>
            </a:r>
          </a:p>
          <a:p>
            <a:endParaRPr lang="en-US" dirty="0"/>
          </a:p>
        </p:txBody>
      </p:sp>
    </p:spTree>
    <p:extLst>
      <p:ext uri="{BB962C8B-B14F-4D97-AF65-F5344CB8AC3E}">
        <p14:creationId xmlns:p14="http://schemas.microsoft.com/office/powerpoint/2010/main" val="1492974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Arbitrators’ Ruling:</a:t>
            </a:r>
          </a:p>
        </p:txBody>
      </p:sp>
      <p:sp>
        <p:nvSpPr>
          <p:cNvPr id="3" name="Content Placeholder 2"/>
          <p:cNvSpPr>
            <a:spLocks noGrp="1"/>
          </p:cNvSpPr>
          <p:nvPr>
            <p:ph idx="1"/>
          </p:nvPr>
        </p:nvSpPr>
        <p:spPr/>
        <p:txBody>
          <a:bodyPr/>
          <a:lstStyle/>
          <a:p>
            <a:pPr>
              <a:lnSpc>
                <a:spcPct val="150000"/>
              </a:lnSpc>
            </a:pPr>
            <a:r>
              <a:rPr lang="en-US" dirty="0"/>
              <a:t>Contractor had duty to give Notice </a:t>
            </a:r>
          </a:p>
          <a:p>
            <a:pPr>
              <a:lnSpc>
                <a:spcPct val="150000"/>
              </a:lnSpc>
            </a:pPr>
            <a:r>
              <a:rPr lang="en-US" dirty="0"/>
              <a:t>Then architect had duty to resolve conflicts</a:t>
            </a:r>
          </a:p>
          <a:p>
            <a:pPr>
              <a:lnSpc>
                <a:spcPct val="150000"/>
              </a:lnSpc>
            </a:pPr>
            <a:r>
              <a:rPr lang="en-US" dirty="0"/>
              <a:t>Contractor recovered all extra expense </a:t>
            </a:r>
          </a:p>
          <a:p>
            <a:pPr marL="0" indent="0">
              <a:lnSpc>
                <a:spcPct val="150000"/>
              </a:lnSpc>
              <a:buNone/>
            </a:pPr>
            <a:endParaRPr lang="en-US" dirty="0"/>
          </a:p>
          <a:p>
            <a:pPr marL="0" indent="0">
              <a:lnSpc>
                <a:spcPct val="150000"/>
              </a:lnSpc>
              <a:buNone/>
            </a:pPr>
            <a:r>
              <a:rPr lang="en-US" dirty="0"/>
              <a:t>Real Result: Contractor went out of business</a:t>
            </a:r>
          </a:p>
          <a:p>
            <a:endParaRPr lang="en-US" dirty="0"/>
          </a:p>
        </p:txBody>
      </p:sp>
    </p:spTree>
    <p:extLst>
      <p:ext uri="{BB962C8B-B14F-4D97-AF65-F5344CB8AC3E}">
        <p14:creationId xmlns:p14="http://schemas.microsoft.com/office/powerpoint/2010/main" val="785611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Defective Plans Claim</a:t>
            </a:r>
          </a:p>
        </p:txBody>
      </p:sp>
      <p:sp>
        <p:nvSpPr>
          <p:cNvPr id="3" name="Content Placeholder 2"/>
          <p:cNvSpPr>
            <a:spLocks noGrp="1"/>
          </p:cNvSpPr>
          <p:nvPr>
            <p:ph idx="1"/>
          </p:nvPr>
        </p:nvSpPr>
        <p:spPr/>
        <p:txBody>
          <a:bodyPr>
            <a:normAutofit fontScale="92500"/>
          </a:bodyPr>
          <a:lstStyle/>
          <a:p>
            <a:pPr>
              <a:buNone/>
            </a:pPr>
            <a:r>
              <a:rPr lang="en-US" sz="4000" dirty="0"/>
              <a:t>How would result have been different if DRB panel had existed?</a:t>
            </a:r>
          </a:p>
          <a:p>
            <a:pPr>
              <a:buNone/>
            </a:pPr>
            <a:endParaRPr lang="en-US" sz="2400" dirty="0"/>
          </a:p>
          <a:p>
            <a:pPr>
              <a:lnSpc>
                <a:spcPct val="170000"/>
              </a:lnSpc>
              <a:buNone/>
            </a:pPr>
            <a:r>
              <a:rPr lang="en-US" sz="2400" dirty="0"/>
              <a:t>	--</a:t>
            </a:r>
            <a:r>
              <a:rPr lang="en-US" dirty="0"/>
              <a:t>DRB: timely advise that Architect had duty to coordinate</a:t>
            </a:r>
          </a:p>
          <a:p>
            <a:pPr>
              <a:lnSpc>
                <a:spcPct val="170000"/>
              </a:lnSpc>
              <a:buNone/>
            </a:pPr>
            <a:r>
              <a:rPr lang="en-US" dirty="0"/>
              <a:t>	--Architect: would have redesigned</a:t>
            </a:r>
          </a:p>
          <a:p>
            <a:pPr>
              <a:lnSpc>
                <a:spcPct val="170000"/>
              </a:lnSpc>
              <a:buNone/>
            </a:pPr>
            <a:r>
              <a:rPr lang="en-US" dirty="0"/>
              <a:t>	--Contractor: would have been paid for any extra work </a:t>
            </a:r>
          </a:p>
          <a:p>
            <a:pPr>
              <a:lnSpc>
                <a:spcPct val="170000"/>
              </a:lnSpc>
              <a:buNone/>
            </a:pPr>
            <a:r>
              <a:rPr lang="en-US" dirty="0"/>
              <a:t>	--Contractor would still be in business</a:t>
            </a:r>
          </a:p>
          <a:p>
            <a:pPr>
              <a:buNone/>
            </a:pPr>
            <a:r>
              <a:rPr lang="en-US" sz="2400" dirty="0"/>
              <a:t>		</a:t>
            </a:r>
          </a:p>
          <a:p>
            <a:endParaRPr lang="en-US" dirty="0"/>
          </a:p>
        </p:txBody>
      </p:sp>
    </p:spTree>
    <p:extLst>
      <p:ext uri="{BB962C8B-B14F-4D97-AF65-F5344CB8AC3E}">
        <p14:creationId xmlns:p14="http://schemas.microsoft.com/office/powerpoint/2010/main" val="3782577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Issue: Loss of Productivity</a:t>
            </a:r>
          </a:p>
        </p:txBody>
      </p:sp>
      <p:sp>
        <p:nvSpPr>
          <p:cNvPr id="3" name="Content Placeholder 2"/>
          <p:cNvSpPr>
            <a:spLocks noGrp="1"/>
          </p:cNvSpPr>
          <p:nvPr>
            <p:ph idx="1"/>
          </p:nvPr>
        </p:nvSpPr>
        <p:spPr/>
        <p:txBody>
          <a:bodyPr/>
          <a:lstStyle/>
          <a:p>
            <a:endParaRPr lang="en-US" dirty="0"/>
          </a:p>
          <a:p>
            <a:r>
              <a:rPr lang="en-US" dirty="0"/>
              <a:t>Who is Responsible for losses in Productivity</a:t>
            </a:r>
          </a:p>
          <a:p>
            <a:endParaRPr lang="en-US" dirty="0"/>
          </a:p>
          <a:p>
            <a:pPr marL="0" indent="0">
              <a:buNone/>
            </a:pPr>
            <a:endParaRPr lang="en-US" dirty="0"/>
          </a:p>
          <a:p>
            <a:pPr marL="0" indent="0">
              <a:buNone/>
            </a:pPr>
            <a:r>
              <a:rPr lang="en-US" dirty="0"/>
              <a:t>AACE's  RP No. 25R-03: </a:t>
            </a:r>
          </a:p>
          <a:p>
            <a:pPr marL="0" indent="0">
              <a:buNone/>
            </a:pPr>
            <a:r>
              <a:rPr lang="en-US" i="1" dirty="0"/>
              <a:t>Estimating Lost Labor Productivity In Construction Claims:</a:t>
            </a:r>
            <a:r>
              <a:rPr lang="en-US" dirty="0"/>
              <a:t> </a:t>
            </a:r>
          </a:p>
          <a:p>
            <a:pPr marL="0" indent="0">
              <a:buNone/>
            </a:pPr>
            <a:endParaRPr lang="en-US" dirty="0"/>
          </a:p>
          <a:p>
            <a:pPr marL="0" indent="0">
              <a:buNone/>
            </a:pPr>
            <a:r>
              <a:rPr lang="en-US" dirty="0"/>
              <a:t>            ---identifies 25 causes of labor productivity losses</a:t>
            </a:r>
          </a:p>
          <a:p>
            <a:endParaRPr lang="en-US" dirty="0"/>
          </a:p>
        </p:txBody>
      </p:sp>
    </p:spTree>
    <p:extLst>
      <p:ext uri="{BB962C8B-B14F-4D97-AF65-F5344CB8AC3E}">
        <p14:creationId xmlns:p14="http://schemas.microsoft.com/office/powerpoint/2010/main" val="2162203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         Dispute Resolution: The Default Option</a:t>
            </a:r>
          </a:p>
        </p:txBody>
      </p:sp>
      <p:sp>
        <p:nvSpPr>
          <p:cNvPr id="7171" name="Content Placeholder 2"/>
          <p:cNvSpPr>
            <a:spLocks noGrp="1"/>
          </p:cNvSpPr>
          <p:nvPr>
            <p:ph idx="1"/>
          </p:nvPr>
        </p:nvSpPr>
        <p:spPr bwMode="auto"/>
        <p:txBody>
          <a:bodyPr wrap="square" numCol="1" anchor="t" anchorCtr="0" compatLnSpc="1">
            <a:prstTxWarp prst="textNoShape">
              <a:avLst/>
            </a:prstTxWarp>
          </a:bodyPr>
          <a:lstStyle/>
          <a:p>
            <a:pPr marL="0" indent="0">
              <a:buNone/>
            </a:pPr>
            <a:endParaRPr lang="en-US" dirty="0"/>
          </a:p>
          <a:p>
            <a:pPr marL="0" indent="0">
              <a:buNone/>
            </a:pPr>
            <a:r>
              <a:rPr lang="en-US" b="1" dirty="0"/>
              <a:t>Court Litigation:</a:t>
            </a:r>
          </a:p>
          <a:p>
            <a:pPr lvl="1"/>
            <a:r>
              <a:rPr lang="en-US" b="0" dirty="0">
                <a:solidFill>
                  <a:srgbClr val="0070C0"/>
                </a:solidFill>
              </a:rPr>
              <a:t>Decision by Judge or lay jury</a:t>
            </a:r>
          </a:p>
          <a:p>
            <a:pPr lvl="1"/>
            <a:r>
              <a:rPr lang="en-US" b="0" dirty="0">
                <a:solidFill>
                  <a:srgbClr val="0070C0"/>
                </a:solidFill>
              </a:rPr>
              <a:t>Requires an Attorney</a:t>
            </a:r>
          </a:p>
          <a:p>
            <a:pPr lvl="1"/>
            <a:r>
              <a:rPr lang="en-US" b="0" dirty="0">
                <a:solidFill>
                  <a:srgbClr val="0070C0"/>
                </a:solidFill>
              </a:rPr>
              <a:t>Public</a:t>
            </a:r>
          </a:p>
          <a:p>
            <a:pPr lvl="1"/>
            <a:r>
              <a:rPr lang="en-US" b="0" dirty="0">
                <a:solidFill>
                  <a:srgbClr val="0070C0"/>
                </a:solidFill>
              </a:rPr>
              <a:t>Right to Appeal to higher court</a:t>
            </a:r>
          </a:p>
          <a:p>
            <a:pPr lvl="1"/>
            <a:r>
              <a:rPr lang="en-US" b="0" dirty="0">
                <a:solidFill>
                  <a:srgbClr val="0070C0"/>
                </a:solidFill>
              </a:rPr>
              <a:t>Typically takes years</a:t>
            </a:r>
          </a:p>
          <a:p>
            <a:pPr lvl="1"/>
            <a:r>
              <a:rPr lang="en-US" b="0" dirty="0">
                <a:solidFill>
                  <a:srgbClr val="0070C0"/>
                </a:solidFill>
              </a:rPr>
              <a:t>Can become very costly</a:t>
            </a:r>
          </a:p>
          <a:p>
            <a:pPr lvl="1"/>
            <a:endParaRPr lang="en-US" dirty="0">
              <a:solidFill>
                <a:schemeClr val="tx1"/>
              </a:solidFill>
            </a:endParaRPr>
          </a:p>
          <a:p>
            <a:pPr marL="0" indent="0" eaLnBrk="1" hangingPunct="1">
              <a:buNone/>
            </a:pPr>
            <a:endParaRPr lang="en-US" dirty="0"/>
          </a:p>
        </p:txBody>
      </p:sp>
      <p:sp>
        <p:nvSpPr>
          <p:cNvPr id="9220" name="Slide Number Placeholder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1CDCA6-23D2-4360-98B8-B9AE88D34D15}" type="slidenum">
              <a:rPr lang="en-US" smtClean="0"/>
              <a:pPr fontAlgn="base">
                <a:spcBef>
                  <a:spcPct val="0"/>
                </a:spcBef>
                <a:spcAft>
                  <a:spcPct val="0"/>
                </a:spcAft>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Issue: Loss of Productivity</a:t>
            </a:r>
          </a:p>
        </p:txBody>
      </p:sp>
      <p:sp>
        <p:nvSpPr>
          <p:cNvPr id="3" name="Content Placeholder 2"/>
          <p:cNvSpPr>
            <a:spLocks noGrp="1"/>
          </p:cNvSpPr>
          <p:nvPr>
            <p:ph idx="1"/>
          </p:nvPr>
        </p:nvSpPr>
        <p:spPr/>
        <p:txBody>
          <a:bodyPr/>
          <a:lstStyle/>
          <a:p>
            <a:pPr lvl="1">
              <a:buNone/>
            </a:pPr>
            <a:r>
              <a:rPr lang="en-US" sz="2800" b="0" dirty="0">
                <a:solidFill>
                  <a:schemeClr val="tx1"/>
                </a:solidFill>
              </a:rPr>
              <a:t>1.  Absenteeism and the missing man syndrome</a:t>
            </a:r>
          </a:p>
          <a:p>
            <a:pPr>
              <a:buNone/>
            </a:pPr>
            <a:r>
              <a:rPr lang="en-US" dirty="0"/>
              <a:t>	 2.  Acceleration (directed or constructive) </a:t>
            </a:r>
          </a:p>
          <a:p>
            <a:pPr>
              <a:buNone/>
            </a:pPr>
            <a:r>
              <a:rPr lang="en-US" dirty="0"/>
              <a:t>	 3.  Adverse or unusually severe weather </a:t>
            </a:r>
          </a:p>
          <a:p>
            <a:pPr>
              <a:buNone/>
            </a:pPr>
            <a:r>
              <a:rPr lang="en-US" dirty="0"/>
              <a:t>	 4.  Availability of skilled labor </a:t>
            </a:r>
          </a:p>
          <a:p>
            <a:pPr>
              <a:buNone/>
            </a:pPr>
            <a:r>
              <a:rPr lang="en-US" dirty="0"/>
              <a:t>	 5.  Changes, ripple impact, cumulative impact of  multiple changes and rework </a:t>
            </a:r>
          </a:p>
          <a:p>
            <a:pPr>
              <a:buNone/>
            </a:pPr>
            <a:r>
              <a:rPr lang="en-US" dirty="0"/>
              <a:t>	 6.  Competition for Craft Labor </a:t>
            </a:r>
          </a:p>
          <a:p>
            <a:pPr>
              <a:buNone/>
            </a:pPr>
            <a:r>
              <a:rPr lang="en-US" dirty="0"/>
              <a:t>	 7.  Craft turnover	</a:t>
            </a:r>
          </a:p>
          <a:p>
            <a:pPr>
              <a:buNone/>
            </a:pPr>
            <a:r>
              <a:rPr lang="en-US" dirty="0"/>
              <a:t>	 8.  Crowding of labor or stacking of trades </a:t>
            </a:r>
          </a:p>
          <a:p>
            <a:endParaRPr lang="en-US" dirty="0"/>
          </a:p>
        </p:txBody>
      </p:sp>
    </p:spTree>
    <p:extLst>
      <p:ext uri="{BB962C8B-B14F-4D97-AF65-F5344CB8AC3E}">
        <p14:creationId xmlns:p14="http://schemas.microsoft.com/office/powerpoint/2010/main" val="4140159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Issue: Loss of Productivity</a:t>
            </a:r>
          </a:p>
        </p:txBody>
      </p:sp>
      <p:sp>
        <p:nvSpPr>
          <p:cNvPr id="3" name="Content Placeholder 2"/>
          <p:cNvSpPr>
            <a:spLocks noGrp="1"/>
          </p:cNvSpPr>
          <p:nvPr>
            <p:ph idx="1"/>
          </p:nvPr>
        </p:nvSpPr>
        <p:spPr/>
        <p:txBody>
          <a:bodyPr>
            <a:normAutofit lnSpcReduction="10000"/>
          </a:bodyPr>
          <a:lstStyle/>
          <a:p>
            <a:pPr>
              <a:buNone/>
            </a:pPr>
            <a:r>
              <a:rPr lang="en-US" dirty="0"/>
              <a:t>	9.  Defective engineering, engineering recycle and/or rework </a:t>
            </a:r>
          </a:p>
          <a:p>
            <a:pPr>
              <a:buNone/>
            </a:pPr>
            <a:r>
              <a:rPr lang="en-US" dirty="0"/>
              <a:t>	10.  Dilution of supervision </a:t>
            </a:r>
          </a:p>
          <a:p>
            <a:pPr>
              <a:buNone/>
            </a:pPr>
            <a:r>
              <a:rPr lang="en-US" dirty="0"/>
              <a:t>	11.  Excessive overtime </a:t>
            </a:r>
          </a:p>
          <a:p>
            <a:pPr>
              <a:buNone/>
            </a:pPr>
            <a:r>
              <a:rPr lang="en-US" dirty="0"/>
              <a:t>	12.  Failure to coordinate trade contractors, subcontractors and/or vendors </a:t>
            </a:r>
          </a:p>
          <a:p>
            <a:pPr>
              <a:buNone/>
            </a:pPr>
            <a:r>
              <a:rPr lang="en-US" dirty="0"/>
              <a:t>	13.  Fatigue </a:t>
            </a:r>
          </a:p>
          <a:p>
            <a:pPr>
              <a:buNone/>
            </a:pPr>
            <a:r>
              <a:rPr lang="en-US" dirty="0"/>
              <a:t>	14. Labor relations and labor management factors </a:t>
            </a:r>
          </a:p>
          <a:p>
            <a:pPr>
              <a:buNone/>
            </a:pPr>
            <a:r>
              <a:rPr lang="en-US" dirty="0"/>
              <a:t>	15. Learning Curve </a:t>
            </a:r>
          </a:p>
          <a:p>
            <a:pPr>
              <a:buNone/>
            </a:pPr>
            <a:r>
              <a:rPr lang="en-US" dirty="0"/>
              <a:t>	16.  Material, tools and equipment shortages </a:t>
            </a:r>
          </a:p>
          <a:p>
            <a:pPr>
              <a:buNone/>
            </a:pPr>
            <a:r>
              <a:rPr lang="en-US" dirty="0"/>
              <a:t>	17. Over-manning </a:t>
            </a:r>
          </a:p>
          <a:p>
            <a:endParaRPr lang="en-US" dirty="0"/>
          </a:p>
        </p:txBody>
      </p:sp>
    </p:spTree>
    <p:extLst>
      <p:ext uri="{BB962C8B-B14F-4D97-AF65-F5344CB8AC3E}">
        <p14:creationId xmlns:p14="http://schemas.microsoft.com/office/powerpoint/2010/main" val="543947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Issue: Loss of Productivity</a:t>
            </a:r>
          </a:p>
        </p:txBody>
      </p:sp>
      <p:sp>
        <p:nvSpPr>
          <p:cNvPr id="3" name="Content Placeholder 2"/>
          <p:cNvSpPr>
            <a:spLocks noGrp="1"/>
          </p:cNvSpPr>
          <p:nvPr>
            <p:ph idx="1"/>
          </p:nvPr>
        </p:nvSpPr>
        <p:spPr/>
        <p:txBody>
          <a:bodyPr/>
          <a:lstStyle/>
          <a:p>
            <a:pPr>
              <a:buNone/>
            </a:pPr>
            <a:r>
              <a:rPr lang="en-US" dirty="0"/>
              <a:t>	18. Poor morale of craft labor </a:t>
            </a:r>
          </a:p>
          <a:p>
            <a:pPr>
              <a:buNone/>
            </a:pPr>
            <a:r>
              <a:rPr lang="en-US" dirty="0"/>
              <a:t>	19.  Project management factors </a:t>
            </a:r>
          </a:p>
          <a:p>
            <a:pPr>
              <a:buNone/>
            </a:pPr>
            <a:r>
              <a:rPr lang="en-US" dirty="0"/>
              <a:t>	20.  Out of sequence work </a:t>
            </a:r>
          </a:p>
          <a:p>
            <a:pPr>
              <a:buNone/>
            </a:pPr>
            <a:r>
              <a:rPr lang="en-US" dirty="0"/>
              <a:t>	21.  Rework and errors </a:t>
            </a:r>
          </a:p>
          <a:p>
            <a:pPr>
              <a:buNone/>
            </a:pPr>
            <a:r>
              <a:rPr lang="en-US" dirty="0"/>
              <a:t>	22.  Schedule Compression Impacts on Productivity </a:t>
            </a:r>
          </a:p>
          <a:p>
            <a:pPr>
              <a:buNone/>
            </a:pPr>
            <a:r>
              <a:rPr lang="en-US" dirty="0"/>
              <a:t>	23. Site or work area access restrictions </a:t>
            </a:r>
          </a:p>
          <a:p>
            <a:pPr>
              <a:buNone/>
            </a:pPr>
            <a:r>
              <a:rPr lang="en-US" dirty="0"/>
              <a:t>	24.  Site conditions </a:t>
            </a:r>
          </a:p>
          <a:p>
            <a:pPr>
              <a:buNone/>
            </a:pPr>
            <a:r>
              <a:rPr lang="en-US" dirty="0"/>
              <a:t>	25.  Untimely approvals or responses </a:t>
            </a:r>
          </a:p>
          <a:p>
            <a:endParaRPr lang="en-US" dirty="0"/>
          </a:p>
        </p:txBody>
      </p:sp>
    </p:spTree>
    <p:extLst>
      <p:ext uri="{BB962C8B-B14F-4D97-AF65-F5344CB8AC3E}">
        <p14:creationId xmlns:p14="http://schemas.microsoft.com/office/powerpoint/2010/main" val="471444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Issue: Loss of Productivity</a:t>
            </a:r>
          </a:p>
        </p:txBody>
      </p:sp>
      <p:sp>
        <p:nvSpPr>
          <p:cNvPr id="3" name="Content Placeholder 2"/>
          <p:cNvSpPr>
            <a:spLocks noGrp="1"/>
          </p:cNvSpPr>
          <p:nvPr>
            <p:ph idx="1"/>
          </p:nvPr>
        </p:nvSpPr>
        <p:spPr/>
        <p:txBody>
          <a:bodyPr/>
          <a:lstStyle/>
          <a:p>
            <a:r>
              <a:rPr lang="en-US" dirty="0"/>
              <a:t>Who can best correctly and timely determine merits of a dispute alleging “Disruption causing a loss in Productivity?” </a:t>
            </a:r>
          </a:p>
          <a:p>
            <a:pPr marL="0" indent="0">
              <a:buNone/>
            </a:pPr>
            <a:endParaRPr lang="en-US" dirty="0"/>
          </a:p>
          <a:p>
            <a:pPr lvl="1"/>
            <a:r>
              <a:rPr lang="en-US" dirty="0">
                <a:solidFill>
                  <a:srgbClr val="FF0000"/>
                </a:solidFill>
              </a:rPr>
              <a:t>A judge or jury</a:t>
            </a:r>
          </a:p>
          <a:p>
            <a:pPr lvl="1"/>
            <a:r>
              <a:rPr lang="en-US" dirty="0">
                <a:solidFill>
                  <a:srgbClr val="FF0000"/>
                </a:solidFill>
              </a:rPr>
              <a:t>An Arbitrator</a:t>
            </a:r>
          </a:p>
          <a:p>
            <a:pPr lvl="1"/>
            <a:r>
              <a:rPr lang="en-US" dirty="0">
                <a:solidFill>
                  <a:srgbClr val="FF0000"/>
                </a:solidFill>
              </a:rPr>
              <a:t>A DRB panel</a:t>
            </a:r>
          </a:p>
          <a:p>
            <a:pPr marL="457200" lvl="1" indent="0">
              <a:buNone/>
            </a:pPr>
            <a:endParaRPr lang="en-US" dirty="0"/>
          </a:p>
          <a:p>
            <a:r>
              <a:rPr lang="en-US" dirty="0"/>
              <a:t>Who would you want?</a:t>
            </a:r>
          </a:p>
        </p:txBody>
      </p:sp>
    </p:spTree>
    <p:extLst>
      <p:ext uri="{BB962C8B-B14F-4D97-AF65-F5344CB8AC3E}">
        <p14:creationId xmlns:p14="http://schemas.microsoft.com/office/powerpoint/2010/main" val="1507396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Issue: Delay or Disruption</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609600" y="1219200"/>
            <a:ext cx="6248400" cy="3539430"/>
          </a:xfrm>
          <a:prstGeom prst="rect">
            <a:avLst/>
          </a:prstGeom>
        </p:spPr>
        <p:txBody>
          <a:bodyPr wrap="square">
            <a:spAutoFit/>
          </a:bodyPr>
          <a:lstStyle/>
          <a:p>
            <a:r>
              <a:rPr lang="en-US" sz="2800" dirty="0"/>
              <a:t>Who can best correctly and timely determine merits of a delay dispute?</a:t>
            </a:r>
          </a:p>
          <a:p>
            <a:pPr lvl="1"/>
            <a:endParaRPr lang="en-US" sz="2800" dirty="0">
              <a:solidFill>
                <a:srgbClr val="FF0000"/>
              </a:solidFill>
            </a:endParaRPr>
          </a:p>
          <a:p>
            <a:pPr lvl="1"/>
            <a:r>
              <a:rPr lang="en-US" sz="2800" dirty="0">
                <a:solidFill>
                  <a:srgbClr val="FF0000"/>
                </a:solidFill>
              </a:rPr>
              <a:t>A judge or jury</a:t>
            </a:r>
          </a:p>
          <a:p>
            <a:pPr lvl="1"/>
            <a:r>
              <a:rPr lang="en-US" sz="2800" dirty="0">
                <a:solidFill>
                  <a:srgbClr val="FF0000"/>
                </a:solidFill>
              </a:rPr>
              <a:t>An Arbitrator</a:t>
            </a:r>
          </a:p>
          <a:p>
            <a:pPr lvl="1"/>
            <a:r>
              <a:rPr lang="en-US" sz="2800" dirty="0">
                <a:solidFill>
                  <a:srgbClr val="FF0000"/>
                </a:solidFill>
              </a:rPr>
              <a:t>A DRB panel</a:t>
            </a:r>
          </a:p>
          <a:p>
            <a:endParaRPr lang="en-US" sz="2800" dirty="0"/>
          </a:p>
          <a:p>
            <a:r>
              <a:rPr lang="en-US" sz="2800" dirty="0"/>
              <a:t>Who would you want?</a:t>
            </a:r>
          </a:p>
        </p:txBody>
      </p:sp>
    </p:spTree>
    <p:extLst>
      <p:ext uri="{BB962C8B-B14F-4D97-AF65-F5344CB8AC3E}">
        <p14:creationId xmlns:p14="http://schemas.microsoft.com/office/powerpoint/2010/main" val="1744952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Issue: Delay or Disruption</a:t>
            </a:r>
          </a:p>
        </p:txBody>
      </p:sp>
      <p:sp>
        <p:nvSpPr>
          <p:cNvPr id="3" name="Content Placeholder 2"/>
          <p:cNvSpPr>
            <a:spLocks noGrp="1"/>
          </p:cNvSpPr>
          <p:nvPr>
            <p:ph idx="1"/>
          </p:nvPr>
        </p:nvSpPr>
        <p:spPr/>
        <p:txBody>
          <a:bodyPr/>
          <a:lstStyle/>
          <a:p>
            <a:r>
              <a:rPr lang="en-US" dirty="0"/>
              <a:t>Evaluation includes </a:t>
            </a:r>
          </a:p>
          <a:p>
            <a:pPr marL="0" indent="0">
              <a:buNone/>
            </a:pPr>
            <a:endParaRPr lang="en-US" dirty="0"/>
          </a:p>
          <a:p>
            <a:pPr lvl="1"/>
            <a:r>
              <a:rPr lang="en-US" b="0" dirty="0">
                <a:solidFill>
                  <a:schemeClr val="tx1"/>
                </a:solidFill>
              </a:rPr>
              <a:t>Determination of causes of delay</a:t>
            </a:r>
          </a:p>
          <a:p>
            <a:pPr lvl="1"/>
            <a:endParaRPr lang="en-US" b="0" dirty="0">
              <a:solidFill>
                <a:schemeClr val="tx1"/>
              </a:solidFill>
            </a:endParaRPr>
          </a:p>
          <a:p>
            <a:pPr lvl="1"/>
            <a:r>
              <a:rPr lang="en-US" b="0" dirty="0">
                <a:solidFill>
                  <a:schemeClr val="tx1"/>
                </a:solidFill>
              </a:rPr>
              <a:t>Determine party responsible</a:t>
            </a:r>
          </a:p>
          <a:p>
            <a:pPr lvl="1"/>
            <a:endParaRPr lang="en-US" b="0" dirty="0">
              <a:solidFill>
                <a:schemeClr val="tx1"/>
              </a:solidFill>
            </a:endParaRPr>
          </a:p>
          <a:p>
            <a:pPr lvl="1"/>
            <a:r>
              <a:rPr lang="en-US" b="0" dirty="0">
                <a:solidFill>
                  <a:schemeClr val="tx1"/>
                </a:solidFill>
              </a:rPr>
              <a:t>Determine Impact: Analyses of CPM schedule and Cost</a:t>
            </a:r>
          </a:p>
          <a:p>
            <a:pPr lvl="6"/>
            <a:r>
              <a:rPr lang="en-US" dirty="0"/>
              <a:t>	</a:t>
            </a:r>
            <a:endParaRPr lang="en-US" b="0" dirty="0">
              <a:solidFill>
                <a:schemeClr val="tx1"/>
              </a:solidFill>
            </a:endParaRPr>
          </a:p>
          <a:p>
            <a:pPr marL="457200" lvl="1" indent="0">
              <a:buNone/>
            </a:pPr>
            <a:r>
              <a:rPr lang="en-US" dirty="0"/>
              <a:t> </a:t>
            </a:r>
          </a:p>
        </p:txBody>
      </p:sp>
    </p:spTree>
    <p:extLst>
      <p:ext uri="{BB962C8B-B14F-4D97-AF65-F5344CB8AC3E}">
        <p14:creationId xmlns:p14="http://schemas.microsoft.com/office/powerpoint/2010/main" val="11619765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Scope Change</a:t>
            </a:r>
          </a:p>
        </p:txBody>
      </p:sp>
      <p:sp>
        <p:nvSpPr>
          <p:cNvPr id="3" name="Content Placeholder 2"/>
          <p:cNvSpPr>
            <a:spLocks noGrp="1"/>
          </p:cNvSpPr>
          <p:nvPr>
            <p:ph idx="1"/>
          </p:nvPr>
        </p:nvSpPr>
        <p:spPr/>
        <p:txBody>
          <a:bodyPr/>
          <a:lstStyle/>
          <a:p>
            <a:r>
              <a:rPr lang="en-US" dirty="0"/>
              <a:t>Scope Change or Mere Clarification</a:t>
            </a:r>
          </a:p>
          <a:p>
            <a:pPr marL="0" indent="0">
              <a:buNone/>
            </a:pPr>
            <a:endParaRPr lang="en-US" dirty="0"/>
          </a:p>
          <a:p>
            <a:pPr lvl="1"/>
            <a:r>
              <a:rPr lang="en-US" dirty="0">
                <a:solidFill>
                  <a:schemeClr val="tx1"/>
                </a:solidFill>
              </a:rPr>
              <a:t>Who can best determine merits of allegation</a:t>
            </a:r>
          </a:p>
          <a:p>
            <a:endParaRPr lang="en-US" dirty="0"/>
          </a:p>
        </p:txBody>
      </p:sp>
    </p:spTree>
    <p:extLst>
      <p:ext uri="{BB962C8B-B14F-4D97-AF65-F5344CB8AC3E}">
        <p14:creationId xmlns:p14="http://schemas.microsoft.com/office/powerpoint/2010/main" val="27314906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Damages:  an Issue in All Disputes</a:t>
            </a:r>
          </a:p>
        </p:txBody>
      </p:sp>
      <p:sp>
        <p:nvSpPr>
          <p:cNvPr id="3" name="Content Placeholder 2"/>
          <p:cNvSpPr>
            <a:spLocks noGrp="1"/>
          </p:cNvSpPr>
          <p:nvPr>
            <p:ph idx="1"/>
          </p:nvPr>
        </p:nvSpPr>
        <p:spPr/>
        <p:txBody>
          <a:bodyPr>
            <a:normAutofit lnSpcReduction="10000"/>
          </a:bodyPr>
          <a:lstStyle/>
          <a:p>
            <a:r>
              <a:rPr lang="en-US" dirty="0"/>
              <a:t>Legal Standard: </a:t>
            </a:r>
          </a:p>
          <a:p>
            <a:pPr marL="0" indent="0">
              <a:buNone/>
            </a:pPr>
            <a:r>
              <a:rPr lang="en-US" i="1" dirty="0"/>
              <a:t>Put party back into position it would have been if the default by the other party had not occurred. </a:t>
            </a:r>
          </a:p>
          <a:p>
            <a:pPr marL="0" indent="0">
              <a:buNone/>
            </a:pPr>
            <a:endParaRPr lang="en-US" dirty="0"/>
          </a:p>
          <a:p>
            <a:r>
              <a:rPr lang="en-US" dirty="0"/>
              <a:t>Who can best determine?</a:t>
            </a:r>
          </a:p>
          <a:p>
            <a:pPr marL="0" indent="0">
              <a:buNone/>
            </a:pPr>
            <a:endParaRPr lang="en-US" dirty="0"/>
          </a:p>
          <a:p>
            <a:pPr lvl="1"/>
            <a:r>
              <a:rPr lang="en-US" sz="2800" dirty="0">
                <a:solidFill>
                  <a:srgbClr val="FF0000"/>
                </a:solidFill>
              </a:rPr>
              <a:t>A judge or jury</a:t>
            </a:r>
          </a:p>
          <a:p>
            <a:pPr lvl="1"/>
            <a:r>
              <a:rPr lang="en-US" sz="2800" dirty="0">
                <a:solidFill>
                  <a:srgbClr val="FF0000"/>
                </a:solidFill>
              </a:rPr>
              <a:t>An Arbitrator</a:t>
            </a:r>
          </a:p>
          <a:p>
            <a:pPr lvl="1"/>
            <a:r>
              <a:rPr lang="en-US" sz="2800" dirty="0">
                <a:solidFill>
                  <a:srgbClr val="FF0000"/>
                </a:solidFill>
              </a:rPr>
              <a:t>A DRB panel</a:t>
            </a:r>
          </a:p>
          <a:p>
            <a:pPr marL="457200" lvl="1" indent="0">
              <a:buNone/>
            </a:pPr>
            <a:endParaRPr lang="en-US" sz="2800" dirty="0">
              <a:solidFill>
                <a:srgbClr val="FF0000"/>
              </a:solidFill>
            </a:endParaRPr>
          </a:p>
          <a:p>
            <a:r>
              <a:rPr lang="en-US" dirty="0"/>
              <a:t>Who would you want?</a:t>
            </a:r>
          </a:p>
          <a:p>
            <a:endParaRPr lang="en-US" dirty="0"/>
          </a:p>
        </p:txBody>
      </p:sp>
    </p:spTree>
    <p:extLst>
      <p:ext uri="{BB962C8B-B14F-4D97-AF65-F5344CB8AC3E}">
        <p14:creationId xmlns:p14="http://schemas.microsoft.com/office/powerpoint/2010/main" val="3533505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57200"/>
            <a:ext cx="9144000" cy="1752600"/>
          </a:xfrm>
        </p:spPr>
        <p:txBody>
          <a:bodyPr/>
          <a:lstStyle/>
          <a:p>
            <a:pPr algn="ctr" eaLnBrk="1" fontAlgn="auto" hangingPunct="1">
              <a:spcAft>
                <a:spcPts val="0"/>
              </a:spcAft>
              <a:defRPr/>
            </a:pPr>
            <a:r>
              <a:rPr lang="en-US" dirty="0"/>
              <a:t>What process do you want to Resolve disputes?</a:t>
            </a:r>
          </a:p>
        </p:txBody>
      </p:sp>
      <p:sp>
        <p:nvSpPr>
          <p:cNvPr id="10243" name="Slide Number Placeholder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0C8A8B-8F66-497B-BA8C-0B306CE480C6}" type="slidenum">
              <a:rPr lang="en-US">
                <a:solidFill>
                  <a:schemeClr val="tx1"/>
                </a:solidFill>
              </a:rPr>
              <a:pPr fontAlgn="base">
                <a:spcBef>
                  <a:spcPct val="0"/>
                </a:spcBef>
                <a:spcAft>
                  <a:spcPct val="0"/>
                </a:spcAft>
                <a:defRPr/>
              </a:pPr>
              <a:t>48</a:t>
            </a:fld>
            <a:endParaRPr lang="en-US">
              <a:solidFill>
                <a:schemeClr val="tx1"/>
              </a:solidFill>
            </a:endParaRPr>
          </a:p>
        </p:txBody>
      </p:sp>
    </p:spTree>
    <p:extLst>
      <p:ext uri="{BB962C8B-B14F-4D97-AF65-F5344CB8AC3E}">
        <p14:creationId xmlns:p14="http://schemas.microsoft.com/office/powerpoint/2010/main" val="25493076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ADR Recommended Practice</a:t>
            </a:r>
          </a:p>
        </p:txBody>
      </p:sp>
      <p:sp>
        <p:nvSpPr>
          <p:cNvPr id="3" name="Content Placeholder 2"/>
          <p:cNvSpPr>
            <a:spLocks noGrp="1"/>
          </p:cNvSpPr>
          <p:nvPr>
            <p:ph idx="1"/>
          </p:nvPr>
        </p:nvSpPr>
        <p:spPr/>
        <p:txBody>
          <a:bodyPr/>
          <a:lstStyle/>
          <a:p>
            <a:endParaRPr lang="en-US" dirty="0"/>
          </a:p>
          <a:p>
            <a:endParaRPr lang="en-US" dirty="0"/>
          </a:p>
          <a:p>
            <a:r>
              <a:rPr lang="en-US" b="1" dirty="0"/>
              <a:t>Litigation with judge or jury?</a:t>
            </a:r>
          </a:p>
          <a:p>
            <a:endParaRPr lang="en-US" b="1" dirty="0"/>
          </a:p>
          <a:p>
            <a:r>
              <a:rPr lang="en-US" b="1" dirty="0"/>
              <a:t>Mediation (assisted negotiation)</a:t>
            </a:r>
          </a:p>
          <a:p>
            <a:pPr marL="0" indent="0">
              <a:buNone/>
            </a:pPr>
            <a:endParaRPr lang="en-US" b="1" dirty="0"/>
          </a:p>
          <a:p>
            <a:r>
              <a:rPr lang="en-US" b="1" dirty="0"/>
              <a:t>Arbitration?</a:t>
            </a:r>
          </a:p>
          <a:p>
            <a:pPr marL="0" indent="0">
              <a:buNone/>
            </a:pPr>
            <a:endParaRPr lang="en-US" b="1" dirty="0"/>
          </a:p>
          <a:p>
            <a:r>
              <a:rPr lang="en-US" b="1" dirty="0"/>
              <a:t>Dispute Resolution Board?</a:t>
            </a:r>
          </a:p>
          <a:p>
            <a:endParaRPr lang="en-US" dirty="0"/>
          </a:p>
        </p:txBody>
      </p:sp>
    </p:spTree>
    <p:extLst>
      <p:ext uri="{BB962C8B-B14F-4D97-AF65-F5344CB8AC3E}">
        <p14:creationId xmlns:p14="http://schemas.microsoft.com/office/powerpoint/2010/main" val="2875131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Actual Case (Typical)</a:t>
            </a:r>
          </a:p>
        </p:txBody>
      </p:sp>
      <p:sp>
        <p:nvSpPr>
          <p:cNvPr id="3" name="Content Placeholder 2"/>
          <p:cNvSpPr>
            <a:spLocks noGrp="1"/>
          </p:cNvSpPr>
          <p:nvPr>
            <p:ph idx="1"/>
          </p:nvPr>
        </p:nvSpPr>
        <p:spPr/>
        <p:txBody>
          <a:bodyPr/>
          <a:lstStyle/>
          <a:p>
            <a:pPr lvl="0">
              <a:lnSpc>
                <a:spcPct val="150000"/>
              </a:lnSpc>
            </a:pPr>
            <a:r>
              <a:rPr lang="en-US" b="1" dirty="0">
                <a:latin typeface="Arial Narrow" panose="020B0606020202030204" pitchFamily="34" charset="0"/>
              </a:rPr>
              <a:t>Contract signed in December 2009: $500,000</a:t>
            </a:r>
          </a:p>
          <a:p>
            <a:pPr lvl="0">
              <a:lnSpc>
                <a:spcPct val="150000"/>
              </a:lnSpc>
            </a:pPr>
            <a:r>
              <a:rPr lang="en-US" b="1" dirty="0">
                <a:latin typeface="Arial Narrow" panose="020B0606020202030204" pitchFamily="34" charset="0"/>
              </a:rPr>
              <a:t>Construction December 2009 to January 2011.</a:t>
            </a:r>
            <a:endParaRPr lang="en-US" dirty="0">
              <a:latin typeface="Arial Narrow" panose="020B0606020202030204" pitchFamily="34" charset="0"/>
            </a:endParaRPr>
          </a:p>
          <a:p>
            <a:pPr lvl="0">
              <a:lnSpc>
                <a:spcPct val="150000"/>
              </a:lnSpc>
            </a:pPr>
            <a:r>
              <a:rPr lang="en-US" b="1" dirty="0">
                <a:latin typeface="Arial Narrow" panose="020B0606020202030204" pitchFamily="34" charset="0"/>
              </a:rPr>
              <a:t>March 2011, Contractor filed suit</a:t>
            </a:r>
            <a:endParaRPr lang="en-US" dirty="0">
              <a:latin typeface="Arial Narrow" panose="020B0606020202030204" pitchFamily="34" charset="0"/>
            </a:endParaRPr>
          </a:p>
          <a:p>
            <a:pPr>
              <a:lnSpc>
                <a:spcPct val="150000"/>
              </a:lnSpc>
            </a:pPr>
            <a:r>
              <a:rPr lang="en-US" b="1" dirty="0">
                <a:latin typeface="Arial Narrow" panose="020B0606020202030204" pitchFamily="34" charset="0"/>
              </a:rPr>
              <a:t>	</a:t>
            </a:r>
            <a:r>
              <a:rPr lang="en-US" sz="2400" b="1" dirty="0">
                <a:latin typeface="Arial Narrow" panose="020B0606020202030204" pitchFamily="34" charset="0"/>
              </a:rPr>
              <a:t>(alleging delays and extra work)</a:t>
            </a:r>
            <a:endParaRPr lang="en-US" sz="2400" dirty="0">
              <a:latin typeface="Arial Narrow" panose="020B0606020202030204" pitchFamily="34" charset="0"/>
            </a:endParaRPr>
          </a:p>
          <a:p>
            <a:pPr lvl="0">
              <a:lnSpc>
                <a:spcPct val="150000"/>
              </a:lnSpc>
            </a:pPr>
            <a:r>
              <a:rPr lang="en-US" b="1" dirty="0">
                <a:latin typeface="Arial Narrow" panose="020B0606020202030204" pitchFamily="34" charset="0"/>
              </a:rPr>
              <a:t>Owner counterclaimed for Defective Work. </a:t>
            </a:r>
            <a:endParaRPr lang="en-US" dirty="0">
              <a:latin typeface="Arial Narrow" panose="020B0606020202030204" pitchFamily="34" charset="0"/>
            </a:endParaRPr>
          </a:p>
          <a:p>
            <a:pPr lvl="0">
              <a:lnSpc>
                <a:spcPct val="150000"/>
              </a:lnSpc>
            </a:pPr>
            <a:r>
              <a:rPr lang="en-US" b="1" dirty="0">
                <a:latin typeface="Arial Narrow" panose="020B0606020202030204" pitchFamily="34" charset="0"/>
              </a:rPr>
              <a:t>April 2016 Trial before jury.</a:t>
            </a:r>
            <a:endParaRPr lang="en-US" dirty="0">
              <a:latin typeface="Arial Narrow" panose="020B0606020202030204" pitchFamily="34" charset="0"/>
            </a:endParaRPr>
          </a:p>
          <a:p>
            <a:pPr lvl="0">
              <a:lnSpc>
                <a:spcPct val="150000"/>
              </a:lnSpc>
            </a:pPr>
            <a:r>
              <a:rPr lang="en-US" b="1" dirty="0">
                <a:latin typeface="Arial Narrow" panose="020B0606020202030204" pitchFamily="34" charset="0"/>
              </a:rPr>
              <a:t>March 2017 Judgment against Contractor.</a:t>
            </a:r>
            <a:endParaRPr lang="en-US" dirty="0">
              <a:latin typeface="Arial Narrow" panose="020B0606020202030204" pitchFamily="34" charset="0"/>
            </a:endParaRPr>
          </a:p>
          <a:p>
            <a:endParaRPr lang="en-US" dirty="0"/>
          </a:p>
        </p:txBody>
      </p:sp>
    </p:spTree>
    <p:extLst>
      <p:ext uri="{BB962C8B-B14F-4D97-AF65-F5344CB8AC3E}">
        <p14:creationId xmlns:p14="http://schemas.microsoft.com/office/powerpoint/2010/main" val="4025553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ADR: MY Recommended Practice</a:t>
            </a:r>
          </a:p>
        </p:txBody>
      </p:sp>
      <p:sp>
        <p:nvSpPr>
          <p:cNvPr id="3" name="Content Placeholder 2"/>
          <p:cNvSpPr>
            <a:spLocks noGrp="1"/>
          </p:cNvSpPr>
          <p:nvPr>
            <p:ph idx="1"/>
          </p:nvPr>
        </p:nvSpPr>
        <p:spPr/>
        <p:txBody>
          <a:bodyPr/>
          <a:lstStyle/>
          <a:p>
            <a:r>
              <a:rPr lang="en-US" b="1" dirty="0"/>
              <a:t>Dispute Resolution Board (DRB)</a:t>
            </a:r>
          </a:p>
          <a:p>
            <a:pPr lvl="1"/>
            <a:r>
              <a:rPr lang="en-US" dirty="0">
                <a:solidFill>
                  <a:schemeClr val="tx1"/>
                </a:solidFill>
              </a:rPr>
              <a:t>Private</a:t>
            </a:r>
          </a:p>
          <a:p>
            <a:pPr lvl="1"/>
            <a:r>
              <a:rPr lang="en-US" dirty="0">
                <a:solidFill>
                  <a:schemeClr val="tx1"/>
                </a:solidFill>
              </a:rPr>
              <a:t>In “Real Time”</a:t>
            </a:r>
          </a:p>
          <a:p>
            <a:pPr lvl="1"/>
            <a:r>
              <a:rPr lang="en-US" dirty="0">
                <a:solidFill>
                  <a:schemeClr val="tx1"/>
                </a:solidFill>
              </a:rPr>
              <a:t>By knowledgeable persons</a:t>
            </a:r>
          </a:p>
          <a:p>
            <a:pPr lvl="1"/>
            <a:r>
              <a:rPr lang="en-US" dirty="0">
                <a:solidFill>
                  <a:schemeClr val="tx1"/>
                </a:solidFill>
              </a:rPr>
              <a:t>Less costly</a:t>
            </a:r>
          </a:p>
          <a:p>
            <a:pPr lvl="1"/>
            <a:r>
              <a:rPr lang="en-US" dirty="0">
                <a:solidFill>
                  <a:schemeClr val="tx1"/>
                </a:solidFill>
              </a:rPr>
              <a:t>More timely</a:t>
            </a:r>
          </a:p>
          <a:p>
            <a:pPr lvl="1"/>
            <a:r>
              <a:rPr lang="en-US" dirty="0">
                <a:solidFill>
                  <a:schemeClr val="tx1"/>
                </a:solidFill>
              </a:rPr>
              <a:t>But remember, DRB only gives Recommendations </a:t>
            </a:r>
          </a:p>
          <a:p>
            <a:pPr lvl="2"/>
            <a:r>
              <a:rPr lang="en-US" dirty="0"/>
              <a:t>T</a:t>
            </a:r>
            <a:r>
              <a:rPr lang="en-US" dirty="0">
                <a:solidFill>
                  <a:schemeClr val="tx1"/>
                </a:solidFill>
              </a:rPr>
              <a:t>hen parties must resolve</a:t>
            </a:r>
          </a:p>
          <a:p>
            <a:endParaRPr lang="en-US" dirty="0"/>
          </a:p>
        </p:txBody>
      </p:sp>
    </p:spTree>
    <p:extLst>
      <p:ext uri="{BB962C8B-B14F-4D97-AF65-F5344CB8AC3E}">
        <p14:creationId xmlns:p14="http://schemas.microsoft.com/office/powerpoint/2010/main" val="3041089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Dispute Resolution Board (DRB)</a:t>
            </a:r>
          </a:p>
        </p:txBody>
      </p:sp>
      <p:sp>
        <p:nvSpPr>
          <p:cNvPr id="3" name="Content Placeholder 2"/>
          <p:cNvSpPr>
            <a:spLocks noGrp="1"/>
          </p:cNvSpPr>
          <p:nvPr>
            <p:ph idx="1"/>
          </p:nvPr>
        </p:nvSpPr>
        <p:spPr/>
        <p:txBody>
          <a:bodyPr/>
          <a:lstStyle/>
          <a:p>
            <a:r>
              <a:rPr lang="en-US" dirty="0"/>
              <a:t>Decision by pre-selected knowledgeable persons</a:t>
            </a:r>
          </a:p>
          <a:p>
            <a:endParaRPr lang="en-US" dirty="0"/>
          </a:p>
          <a:p>
            <a:r>
              <a:rPr lang="en-US" dirty="0"/>
              <a:t>Decision is a Non-binding Recommendation</a:t>
            </a:r>
          </a:p>
          <a:p>
            <a:endParaRPr lang="en-US" dirty="0"/>
          </a:p>
          <a:p>
            <a:r>
              <a:rPr lang="en-US" dirty="0"/>
              <a:t>Dispute Resolved in “Real Time”</a:t>
            </a:r>
          </a:p>
          <a:p>
            <a:endParaRPr lang="en-US" dirty="0"/>
          </a:p>
          <a:p>
            <a:r>
              <a:rPr lang="en-US" dirty="0"/>
              <a:t>No need for Discovery –Everyone still available</a:t>
            </a:r>
          </a:p>
          <a:p>
            <a:endParaRPr lang="en-US" dirty="0"/>
          </a:p>
          <a:p>
            <a:r>
              <a:rPr lang="en-US" dirty="0"/>
              <a:t>Private</a:t>
            </a:r>
          </a:p>
          <a:p>
            <a:endParaRPr lang="en-US" dirty="0"/>
          </a:p>
          <a:p>
            <a:pPr marL="0" indent="0">
              <a:buNone/>
            </a:pPr>
            <a:endParaRPr lang="en-US" dirty="0"/>
          </a:p>
        </p:txBody>
      </p:sp>
    </p:spTree>
    <p:extLst>
      <p:ext uri="{BB962C8B-B14F-4D97-AF65-F5344CB8AC3E}">
        <p14:creationId xmlns:p14="http://schemas.microsoft.com/office/powerpoint/2010/main" val="1355322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0" y="-42912"/>
            <a:ext cx="7620000" cy="6519912"/>
          </a:xfrm>
          <a:prstGeom prst="rect">
            <a:avLst/>
          </a:prstGeom>
        </p:spPr>
      </p:pic>
    </p:spTree>
    <p:extLst>
      <p:ext uri="{BB962C8B-B14F-4D97-AF65-F5344CB8AC3E}">
        <p14:creationId xmlns:p14="http://schemas.microsoft.com/office/powerpoint/2010/main" val="32265259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57200"/>
            <a:ext cx="9144000" cy="1752600"/>
          </a:xfrm>
        </p:spPr>
        <p:txBody>
          <a:bodyPr/>
          <a:lstStyle/>
          <a:p>
            <a:pPr algn="ctr" eaLnBrk="1" fontAlgn="auto" hangingPunct="1">
              <a:spcAft>
                <a:spcPts val="0"/>
              </a:spcAft>
              <a:defRPr/>
            </a:pPr>
            <a:r>
              <a:rPr lang="en-US" dirty="0"/>
              <a:t>Avoidance </a:t>
            </a:r>
            <a:r>
              <a:rPr lang="en-US" cap="none" dirty="0"/>
              <a:t>and</a:t>
            </a:r>
            <a:r>
              <a:rPr lang="en-US" dirty="0"/>
              <a:t> Prevention</a:t>
            </a:r>
          </a:p>
        </p:txBody>
      </p:sp>
      <p:sp>
        <p:nvSpPr>
          <p:cNvPr id="10243" name="Slide Number Placeholder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0C8A8B-8F66-497B-BA8C-0B306CE480C6}" type="slidenum">
              <a:rPr lang="en-US">
                <a:solidFill>
                  <a:schemeClr val="tx1"/>
                </a:solidFill>
              </a:rPr>
              <a:pPr fontAlgn="base">
                <a:spcBef>
                  <a:spcPct val="0"/>
                </a:spcBef>
                <a:spcAft>
                  <a:spcPct val="0"/>
                </a:spcAft>
                <a:defRPr/>
              </a:pPr>
              <a:t>53</a:t>
            </a:fld>
            <a:endParaRPr lang="en-US">
              <a:solidFill>
                <a:schemeClr val="tx1"/>
              </a:solidFill>
            </a:endParaRPr>
          </a:p>
        </p:txBody>
      </p:sp>
    </p:spTree>
    <p:extLst>
      <p:ext uri="{BB962C8B-B14F-4D97-AF65-F5344CB8AC3E}">
        <p14:creationId xmlns:p14="http://schemas.microsoft.com/office/powerpoint/2010/main" val="16492965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Avoidance and Prevention</a:t>
            </a:r>
          </a:p>
        </p:txBody>
      </p:sp>
      <p:sp>
        <p:nvSpPr>
          <p:cNvPr id="3" name="Content Placeholder 2"/>
          <p:cNvSpPr>
            <a:spLocks noGrp="1"/>
          </p:cNvSpPr>
          <p:nvPr>
            <p:ph idx="1"/>
          </p:nvPr>
        </p:nvSpPr>
        <p:spPr/>
        <p:txBody>
          <a:bodyPr/>
          <a:lstStyle/>
          <a:p>
            <a:r>
              <a:rPr lang="en-US" dirty="0"/>
              <a:t>Shared Communications</a:t>
            </a:r>
          </a:p>
          <a:p>
            <a:r>
              <a:rPr lang="en-US" dirty="0"/>
              <a:t>Partnering</a:t>
            </a:r>
          </a:p>
          <a:p>
            <a:r>
              <a:rPr lang="en-US" dirty="0"/>
              <a:t>Bid Document Escrowing</a:t>
            </a:r>
          </a:p>
          <a:p>
            <a:r>
              <a:rPr lang="en-US" dirty="0"/>
              <a:t>Clear Contract Language</a:t>
            </a:r>
          </a:p>
          <a:p>
            <a:r>
              <a:rPr lang="en-US" dirty="0"/>
              <a:t>Assumption of Risk</a:t>
            </a:r>
          </a:p>
          <a:p>
            <a:r>
              <a:rPr lang="en-US" dirty="0"/>
              <a:t>Document Exchange</a:t>
            </a:r>
          </a:p>
          <a:p>
            <a:r>
              <a:rPr lang="en-US" dirty="0"/>
              <a:t>Presence of DRB prompts parties to resolve disputes</a:t>
            </a:r>
          </a:p>
          <a:p>
            <a:endParaRPr lang="en-US" dirty="0"/>
          </a:p>
        </p:txBody>
      </p:sp>
    </p:spTree>
    <p:extLst>
      <p:ext uri="{BB962C8B-B14F-4D97-AF65-F5344CB8AC3E}">
        <p14:creationId xmlns:p14="http://schemas.microsoft.com/office/powerpoint/2010/main" val="35881801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Avoidance and Prevention</a:t>
            </a:r>
          </a:p>
        </p:txBody>
      </p:sp>
      <p:sp>
        <p:nvSpPr>
          <p:cNvPr id="7171" name="Content Placeholder 2"/>
          <p:cNvSpPr>
            <a:spLocks noGrp="1"/>
          </p:cNvSpPr>
          <p:nvPr>
            <p:ph idx="1"/>
          </p:nvPr>
        </p:nvSpPr>
        <p:spPr bwMode="auto"/>
        <p:txBody>
          <a:bodyPr wrap="square" numCol="1" anchor="t" anchorCtr="0" compatLnSpc="1">
            <a:prstTxWarp prst="textNoShape">
              <a:avLst/>
            </a:prstTxWarp>
          </a:bodyPr>
          <a:lstStyle/>
          <a:p>
            <a:pPr eaLnBrk="1" hangingPunct="1"/>
            <a:r>
              <a:rPr lang="en-US" dirty="0"/>
              <a:t>Disputes are avoided or lessened if the contract documents address anticipated risks in clear unambiguous terms.</a:t>
            </a:r>
          </a:p>
        </p:txBody>
      </p:sp>
      <p:sp>
        <p:nvSpPr>
          <p:cNvPr id="9220" name="Slide Number Placeholder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1CDCA6-23D2-4360-98B8-B9AE88D34D15}" type="slidenum">
              <a:rPr lang="en-US" smtClean="0"/>
              <a:pPr fontAlgn="base">
                <a:spcBef>
                  <a:spcPct val="0"/>
                </a:spcBef>
                <a:spcAft>
                  <a:spcPct val="0"/>
                </a:spcAft>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Clear Unambiguous Contract Terms</a:t>
            </a:r>
          </a:p>
        </p:txBody>
      </p:sp>
      <p:sp>
        <p:nvSpPr>
          <p:cNvPr id="3" name="Content Placeholder 2"/>
          <p:cNvSpPr>
            <a:spLocks noGrp="1"/>
          </p:cNvSpPr>
          <p:nvPr>
            <p:ph idx="1"/>
          </p:nvPr>
        </p:nvSpPr>
        <p:spPr/>
        <p:txBody>
          <a:bodyPr>
            <a:normAutofit fontScale="85000" lnSpcReduction="10000"/>
          </a:bodyPr>
          <a:lstStyle/>
          <a:p>
            <a:r>
              <a:rPr lang="en-US" dirty="0"/>
              <a:t>1.	Notice provisions.</a:t>
            </a:r>
          </a:p>
          <a:p>
            <a:r>
              <a:rPr lang="en-US" dirty="0"/>
              <a:t>2. 	Reliance on pre-contract representations.</a:t>
            </a:r>
          </a:p>
          <a:p>
            <a:r>
              <a:rPr lang="en-US" dirty="0"/>
              <a:t>3.	Claim waivers and releases required with pay applications.</a:t>
            </a:r>
          </a:p>
          <a:p>
            <a:r>
              <a:rPr lang="en-US" dirty="0"/>
              <a:t>4.	Fire, weather, natural calamity, and other force majeure issues </a:t>
            </a:r>
          </a:p>
          <a:p>
            <a:r>
              <a:rPr lang="en-US" dirty="0"/>
              <a:t>5.	Delay and disruption costs. </a:t>
            </a:r>
          </a:p>
          <a:p>
            <a:r>
              <a:rPr lang="en-US" dirty="0"/>
              <a:t>6.	Changes.</a:t>
            </a:r>
          </a:p>
          <a:p>
            <a:r>
              <a:rPr lang="en-US" dirty="0"/>
              <a:t>7.	Dispute resolution processes.</a:t>
            </a:r>
          </a:p>
          <a:p>
            <a:r>
              <a:rPr lang="en-US" dirty="0"/>
              <a:t>8.	Insurance obligations.</a:t>
            </a:r>
          </a:p>
          <a:p>
            <a:r>
              <a:rPr lang="en-US" dirty="0"/>
              <a:t>9.	Indemnity provisions.</a:t>
            </a:r>
          </a:p>
          <a:p>
            <a:r>
              <a:rPr lang="en-US" dirty="0"/>
              <a:t>10. 	Assessment of consequential damages</a:t>
            </a:r>
          </a:p>
          <a:p>
            <a:r>
              <a:rPr lang="en-US" dirty="0"/>
              <a:t>11. 	Guarantees of performance.</a:t>
            </a:r>
          </a:p>
          <a:p>
            <a:r>
              <a:rPr lang="en-US" dirty="0"/>
              <a:t>12. 	Coordination of work or equipment furnished by others.</a:t>
            </a:r>
          </a:p>
          <a:p>
            <a:endParaRPr lang="en-US" dirty="0"/>
          </a:p>
        </p:txBody>
      </p:sp>
    </p:spTree>
    <p:extLst>
      <p:ext uri="{BB962C8B-B14F-4D97-AF65-F5344CB8AC3E}">
        <p14:creationId xmlns:p14="http://schemas.microsoft.com/office/powerpoint/2010/main" val="8394185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Clear Unambiguous Contract Terms</a:t>
            </a:r>
          </a:p>
        </p:txBody>
      </p:sp>
      <p:sp>
        <p:nvSpPr>
          <p:cNvPr id="3" name="Content Placeholder 2"/>
          <p:cNvSpPr>
            <a:spLocks noGrp="1"/>
          </p:cNvSpPr>
          <p:nvPr>
            <p:ph idx="1"/>
          </p:nvPr>
        </p:nvSpPr>
        <p:spPr/>
        <p:txBody>
          <a:bodyPr>
            <a:normAutofit fontScale="92500" lnSpcReduction="10000"/>
          </a:bodyPr>
          <a:lstStyle/>
          <a:p>
            <a:r>
              <a:rPr lang="en-US" dirty="0"/>
              <a:t>13.	Termination for convenience limitations and conversions.</a:t>
            </a:r>
          </a:p>
          <a:p>
            <a:r>
              <a:rPr lang="en-US" dirty="0"/>
              <a:t>14. 	Venue and choice of law provisions.</a:t>
            </a:r>
          </a:p>
          <a:p>
            <a:r>
              <a:rPr lang="en-US" dirty="0"/>
              <a:t>15. 	Coordinate of contract drawings.</a:t>
            </a:r>
          </a:p>
          <a:p>
            <a:r>
              <a:rPr lang="en-US" dirty="0"/>
              <a:t>16. 	Designation of design responsibility: design or performance specifications</a:t>
            </a:r>
          </a:p>
          <a:p>
            <a:r>
              <a:rPr lang="en-US" dirty="0"/>
              <a:t>17. 	Liquidated damages</a:t>
            </a:r>
          </a:p>
          <a:p>
            <a:r>
              <a:rPr lang="en-US" dirty="0"/>
              <a:t>18. 	Attorney fees </a:t>
            </a:r>
          </a:p>
          <a:p>
            <a:r>
              <a:rPr lang="en-US" dirty="0"/>
              <a:t>19. 	Differing Site Conditions</a:t>
            </a:r>
          </a:p>
          <a:p>
            <a:r>
              <a:rPr lang="en-US" dirty="0"/>
              <a:t>20.	 Code compliance</a:t>
            </a:r>
          </a:p>
          <a:p>
            <a:r>
              <a:rPr lang="en-US" dirty="0"/>
              <a:t>21.	 Site Access</a:t>
            </a:r>
          </a:p>
          <a:p>
            <a:r>
              <a:rPr lang="en-US" dirty="0"/>
              <a:t>22.	Labor availability</a:t>
            </a:r>
          </a:p>
          <a:p>
            <a:endParaRPr lang="en-US" dirty="0"/>
          </a:p>
        </p:txBody>
      </p:sp>
    </p:spTree>
    <p:extLst>
      <p:ext uri="{BB962C8B-B14F-4D97-AF65-F5344CB8AC3E}">
        <p14:creationId xmlns:p14="http://schemas.microsoft.com/office/powerpoint/2010/main" val="18175113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52400"/>
          </a:xfrm>
        </p:spPr>
        <p:txBody>
          <a:bodyPr/>
          <a:lstStyle/>
          <a:p>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210095" y="938528"/>
            <a:ext cx="6723809" cy="5057143"/>
          </a:xfrm>
          <a:prstGeom prst="rect">
            <a:avLst/>
          </a:prstGeom>
          <a:noFill/>
          <a:ln w="9525">
            <a:noFill/>
            <a:miter lim="800000"/>
            <a:headEnd/>
            <a:tailEnd/>
          </a:ln>
        </p:spPr>
      </p:pic>
    </p:spTree>
    <p:extLst>
      <p:ext uri="{BB962C8B-B14F-4D97-AF65-F5344CB8AC3E}">
        <p14:creationId xmlns:p14="http://schemas.microsoft.com/office/powerpoint/2010/main" val="25359097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57200"/>
            <a:ext cx="9144000" cy="1752600"/>
          </a:xfrm>
        </p:spPr>
        <p:txBody>
          <a:bodyPr/>
          <a:lstStyle/>
          <a:p>
            <a:pPr algn="ctr" eaLnBrk="1" fontAlgn="auto" hangingPunct="1">
              <a:spcAft>
                <a:spcPts val="0"/>
              </a:spcAft>
              <a:defRPr/>
            </a:pPr>
            <a:r>
              <a:rPr lang="en-US" dirty="0"/>
              <a:t>Questions/comments?</a:t>
            </a:r>
            <a:br>
              <a:rPr lang="en-US" dirty="0"/>
            </a:br>
            <a:r>
              <a:rPr lang="en-US" dirty="0"/>
              <a:t> (Please use microphone)</a:t>
            </a:r>
            <a:endParaRPr lang="en-US" u="sng" dirty="0"/>
          </a:p>
        </p:txBody>
      </p:sp>
      <p:sp>
        <p:nvSpPr>
          <p:cNvPr id="10243" name="Slide Number Placeholder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0C8A8B-8F66-497B-BA8C-0B306CE480C6}" type="slidenum">
              <a:rPr lang="en-US">
                <a:solidFill>
                  <a:schemeClr val="tx1"/>
                </a:solidFill>
              </a:rPr>
              <a:pPr fontAlgn="base">
                <a:spcBef>
                  <a:spcPct val="0"/>
                </a:spcBef>
                <a:spcAft>
                  <a:spcPct val="0"/>
                </a:spcAft>
                <a:defRPr/>
              </a:pPr>
              <a:t>59</a:t>
            </a:fld>
            <a:endParaRPr lang="en-US">
              <a:solidFill>
                <a:schemeClr val="tx1"/>
              </a:solidFill>
            </a:endParaRPr>
          </a:p>
        </p:txBody>
      </p:sp>
      <p:pic>
        <p:nvPicPr>
          <p:cNvPr id="1028" name="Picture 4" descr="C:\Users\Christian.AACEIHQ\AppData\Local\Microsoft\Windows\Temporary Internet Files\Content.IE5\JQSN1RNL\MC900440388[1].png"/>
          <p:cNvPicPr>
            <a:picLocks noChangeAspect="1" noChangeArrowheads="1"/>
          </p:cNvPicPr>
          <p:nvPr/>
        </p:nvPicPr>
        <p:blipFill>
          <a:blip r:embed="rId2" cstate="print"/>
          <a:srcRect/>
          <a:stretch>
            <a:fillRect/>
          </a:stretch>
        </p:blipFill>
        <p:spPr bwMode="auto">
          <a:xfrm>
            <a:off x="2514600" y="1676400"/>
            <a:ext cx="2743200" cy="2743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Docket:</a:t>
            </a:r>
          </a:p>
        </p:txBody>
      </p:sp>
      <p:pic>
        <p:nvPicPr>
          <p:cNvPr id="5" name="Picture 4"/>
          <p:cNvPicPr>
            <a:picLocks noChangeAspect="1"/>
          </p:cNvPicPr>
          <p:nvPr/>
        </p:nvPicPr>
        <p:blipFill>
          <a:blip r:embed="rId2"/>
          <a:stretch>
            <a:fillRect/>
          </a:stretch>
        </p:blipFill>
        <p:spPr>
          <a:xfrm>
            <a:off x="228600" y="1066800"/>
            <a:ext cx="8360048" cy="5447613"/>
          </a:xfrm>
          <a:prstGeom prst="rect">
            <a:avLst/>
          </a:prstGeom>
        </p:spPr>
      </p:pic>
    </p:spTree>
    <p:extLst>
      <p:ext uri="{BB962C8B-B14F-4D97-AF65-F5344CB8AC3E}">
        <p14:creationId xmlns:p14="http://schemas.microsoft.com/office/powerpoint/2010/main" val="324502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Court Litigation vs ADR</a:t>
            </a:r>
          </a:p>
        </p:txBody>
      </p:sp>
      <p:sp>
        <p:nvSpPr>
          <p:cNvPr id="3" name="Content Placeholder 2"/>
          <p:cNvSpPr>
            <a:spLocks noGrp="1"/>
          </p:cNvSpPr>
          <p:nvPr>
            <p:ph idx="1"/>
          </p:nvPr>
        </p:nvSpPr>
        <p:spPr>
          <a:xfrm>
            <a:off x="152400" y="1447800"/>
            <a:ext cx="8686800" cy="4267200"/>
          </a:xfrm>
        </p:spPr>
        <p:txBody>
          <a:bodyPr/>
          <a:lstStyle/>
          <a:p>
            <a:pPr marL="0" indent="0">
              <a:buNone/>
            </a:pPr>
            <a:endParaRPr lang="en-US" dirty="0"/>
          </a:p>
          <a:p>
            <a:pPr marL="0" indent="0">
              <a:buNone/>
            </a:pPr>
            <a:endParaRPr lang="en-US" dirty="0"/>
          </a:p>
          <a:p>
            <a:pPr marL="0" indent="0">
              <a:buNone/>
            </a:pPr>
            <a:r>
              <a:rPr lang="en-US" dirty="0"/>
              <a:t>The Cost and Delayed Resolution of Court Litigation led the Construction Industry to investigate </a:t>
            </a:r>
            <a:r>
              <a:rPr lang="en-US" u="sng" dirty="0"/>
              <a:t>Alternative</a:t>
            </a:r>
            <a:r>
              <a:rPr lang="en-US" dirty="0"/>
              <a:t> Dispute Resolution (ADR) Methods</a:t>
            </a:r>
          </a:p>
        </p:txBody>
      </p:sp>
    </p:spTree>
    <p:extLst>
      <p:ext uri="{BB962C8B-B14F-4D97-AF65-F5344CB8AC3E}">
        <p14:creationId xmlns:p14="http://schemas.microsoft.com/office/powerpoint/2010/main" val="1730679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Dispute Resolution (ADR)</a:t>
            </a:r>
          </a:p>
        </p:txBody>
      </p:sp>
      <p:sp>
        <p:nvSpPr>
          <p:cNvPr id="3" name="Content Placeholder 2"/>
          <p:cNvSpPr>
            <a:spLocks noGrp="1"/>
          </p:cNvSpPr>
          <p:nvPr>
            <p:ph idx="1"/>
          </p:nvPr>
        </p:nvSpPr>
        <p:spPr/>
        <p:txBody>
          <a:bodyPr/>
          <a:lstStyle/>
          <a:p>
            <a:endParaRPr lang="en-US" dirty="0"/>
          </a:p>
          <a:p>
            <a:r>
              <a:rPr lang="en-US" dirty="0"/>
              <a:t>Negotiation</a:t>
            </a:r>
          </a:p>
          <a:p>
            <a:endParaRPr lang="en-US" dirty="0"/>
          </a:p>
          <a:p>
            <a:r>
              <a:rPr lang="en-US" dirty="0"/>
              <a:t>Mediation</a:t>
            </a:r>
          </a:p>
          <a:p>
            <a:endParaRPr lang="en-US" dirty="0"/>
          </a:p>
          <a:p>
            <a:r>
              <a:rPr lang="en-US" dirty="0"/>
              <a:t>Arbitration</a:t>
            </a:r>
          </a:p>
          <a:p>
            <a:endParaRPr lang="en-US" dirty="0"/>
          </a:p>
          <a:p>
            <a:r>
              <a:rPr lang="en-US" dirty="0"/>
              <a:t>Dispute Resolution Board (DRB)</a:t>
            </a:r>
          </a:p>
        </p:txBody>
      </p:sp>
    </p:spTree>
    <p:extLst>
      <p:ext uri="{BB962C8B-B14F-4D97-AF65-F5344CB8AC3E}">
        <p14:creationId xmlns:p14="http://schemas.microsoft.com/office/powerpoint/2010/main" val="283328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Dispute Resolution (ADR) Methods</a:t>
            </a:r>
          </a:p>
        </p:txBody>
      </p:sp>
      <p:sp>
        <p:nvSpPr>
          <p:cNvPr id="3" name="Content Placeholder 2"/>
          <p:cNvSpPr>
            <a:spLocks noGrp="1"/>
          </p:cNvSpPr>
          <p:nvPr>
            <p:ph idx="1"/>
          </p:nvPr>
        </p:nvSpPr>
        <p:spPr/>
        <p:txBody>
          <a:bodyPr/>
          <a:lstStyle/>
          <a:p>
            <a:r>
              <a:rPr lang="en-US" b="1" dirty="0"/>
              <a:t>Negotiations</a:t>
            </a:r>
          </a:p>
          <a:p>
            <a:pPr lvl="1"/>
            <a:r>
              <a:rPr lang="en-US" sz="2800" b="0" dirty="0">
                <a:solidFill>
                  <a:srgbClr val="0070C0"/>
                </a:solidFill>
              </a:rPr>
              <a:t>Early Resolution</a:t>
            </a:r>
          </a:p>
          <a:p>
            <a:pPr lvl="1"/>
            <a:r>
              <a:rPr lang="en-US" sz="2800" b="0" dirty="0">
                <a:solidFill>
                  <a:srgbClr val="0070C0"/>
                </a:solidFill>
              </a:rPr>
              <a:t>In direct control</a:t>
            </a:r>
          </a:p>
          <a:p>
            <a:pPr lvl="1"/>
            <a:r>
              <a:rPr lang="en-US" sz="2800" b="0" dirty="0">
                <a:solidFill>
                  <a:srgbClr val="0070C0"/>
                </a:solidFill>
              </a:rPr>
              <a:t>No attorney necessary</a:t>
            </a:r>
          </a:p>
          <a:p>
            <a:pPr lvl="1"/>
            <a:r>
              <a:rPr lang="en-US" sz="2800" b="0" dirty="0">
                <a:solidFill>
                  <a:srgbClr val="0070C0"/>
                </a:solidFill>
              </a:rPr>
              <a:t>Timely </a:t>
            </a:r>
          </a:p>
          <a:p>
            <a:pPr lvl="1"/>
            <a:r>
              <a:rPr lang="en-US" sz="2800" b="0" dirty="0">
                <a:solidFill>
                  <a:srgbClr val="0070C0"/>
                </a:solidFill>
              </a:rPr>
              <a:t>Little Cost</a:t>
            </a:r>
          </a:p>
          <a:p>
            <a:pPr lvl="1"/>
            <a:r>
              <a:rPr lang="en-US" sz="2800" b="0" dirty="0">
                <a:solidFill>
                  <a:srgbClr val="0070C0"/>
                </a:solidFill>
              </a:rPr>
              <a:t>Does not work unless both parties want to resolve</a:t>
            </a:r>
          </a:p>
          <a:p>
            <a:pPr lvl="1"/>
            <a:endParaRPr lang="en-US" dirty="0"/>
          </a:p>
        </p:txBody>
      </p:sp>
    </p:spTree>
    <p:extLst>
      <p:ext uri="{BB962C8B-B14F-4D97-AF65-F5344CB8AC3E}">
        <p14:creationId xmlns:p14="http://schemas.microsoft.com/office/powerpoint/2010/main" val="3867308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ID) Title of Presentation&amp;quot;&quot;/&gt;&lt;property id=&quot;20307&quot; value=&quot;257&quot;/&gt;&lt;/object&gt;&lt;object type=&quot;3&quot; unique_id=&quot;10004&quot;&gt;&lt;property id=&quot;20148&quot; value=&quot;5&quot;/&gt;&lt;property id=&quot;20300&quot; value=&quot;Slide 3 - &amp;quot;BIO of &amp;lt;Author Name&amp;gt;&amp;quot;&quot;/&gt;&lt;property id=&quot;20307&quot; value=&quot;258&quot;/&gt;&lt;/object&gt;&lt;object type=&quot;3&quot; unique_id=&quot;10032&quot;&gt;&lt;property id=&quot;20148&quot; value=&quot;5&quot;/&gt;&lt;property id=&quot;20300&quot; value=&quot;Slide 4 - &amp;quot;Subtopic Title&amp;quot;&quot;/&gt;&lt;property id=&quot;20307&quot; value=&quot;261&quot;/&gt;&lt;/object&gt;&lt;object type=&quot;3&quot; unique_id=&quot;10103&quot;&gt;&lt;property id=&quot;20148&quot; value=&quot;5&quot;/&gt;&lt;property id=&quot;20300&quot; value=&quot;Slide 6 - &amp;quot;Subtopic Title&amp;quot;&quot;/&gt;&lt;property id=&quot;20307&quot; value=&quot;262&quot;/&gt;&lt;/object&gt;&lt;object type=&quot;3&quot; unique_id=&quot;10154&quot;&gt;&lt;property id=&quot;20148&quot; value=&quot;5&quot;/&gt;&lt;property id=&quot;20300&quot; value=&quot;Slide 2 - &amp;quot;Please use microphone for all questions and comments!&amp;quot;&quot;/&gt;&lt;property id=&quot;20307&quot; value=&quot;263&quot;/&gt;&lt;/object&gt;&lt;object type=&quot;3&quot; unique_id=&quot;10211&quot;&gt;&lt;property id=&quot;20148&quot; value=&quot;5&quot;/&gt;&lt;property id=&quot;20300&quot; value=&quot;Slide 5 - &amp;quot;Subtopic separator slide&amp;quot;&quot;/&gt;&lt;property id=&quot;20307&quot; value=&quot;264&quot;/&gt;&lt;/object&gt;&lt;object type=&quot;3&quot; unique_id=&quot;10275&quot;&gt;&lt;property id=&quot;20148&quot; value=&quot;5&quot;/&gt;&lt;property id=&quot;20300&quot; value=&quot;Slide 7 - &amp;quot;Questions/comments?  (Please use microphone)&amp;quot;&quot;/&gt;&lt;property id=&quot;20307&quot; value=&quot;265&quot;/&gt;&lt;/object&gt;&lt;/object&gt;&lt;object type=&quot;8&quot; unique_id=&quot;10010&quot;&gt;&lt;/object&gt;&lt;/object&gt;&lt;/database&gt;"/>
  <p:tag name="SECTOMILLISECCONVERTED" val="1"/>
</p:tagLst>
</file>

<file path=ppt/theme/theme1.xml><?xml version="1.0" encoding="utf-8"?>
<a:theme xmlns:a="http://schemas.openxmlformats.org/drawingml/2006/main" name="Office Theme">
  <a:themeElements>
    <a:clrScheme name="2014 AM">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2509</TotalTime>
  <Words>1287</Words>
  <Application>Microsoft Office PowerPoint</Application>
  <PresentationFormat>On-screen Show (4:3)</PresentationFormat>
  <Paragraphs>366</Paragraphs>
  <Slides>59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Arial Narrow</vt:lpstr>
      <vt:lpstr>Calibri</vt:lpstr>
      <vt:lpstr>Office Theme</vt:lpstr>
      <vt:lpstr>(CDR-2417) Optimizing The Resolution of Disputes </vt:lpstr>
      <vt:lpstr>PowerPoint Presentation</vt:lpstr>
      <vt:lpstr>Please use microphone for all questions and comments!</vt:lpstr>
      <vt:lpstr>         Dispute Resolution: The Default Option</vt:lpstr>
      <vt:lpstr>Actual Case (Typical)</vt:lpstr>
      <vt:lpstr>Case Docket:</vt:lpstr>
      <vt:lpstr>Court Litigation vs ADR</vt:lpstr>
      <vt:lpstr>Alternative Dispute Resolution (ADR)</vt:lpstr>
      <vt:lpstr>Alternative Dispute Resolution (ADR) Methods</vt:lpstr>
      <vt:lpstr>Alternative Dispute Resolution (ADR) Methods</vt:lpstr>
      <vt:lpstr>Alternative Dispute Resolution (ADR) Methods</vt:lpstr>
      <vt:lpstr>PowerPoint Presentation</vt:lpstr>
      <vt:lpstr>                     Arbitration vs Litigation</vt:lpstr>
      <vt:lpstr>                     Arbitration vs Litigation</vt:lpstr>
      <vt:lpstr>                     Arbitration vs Litigation</vt:lpstr>
      <vt:lpstr>Alternative Dispute Resolution (ADR) Methods</vt:lpstr>
      <vt:lpstr>DRB = Dispute Resolution Board</vt:lpstr>
      <vt:lpstr>Dispute Resolution Board (DRB)</vt:lpstr>
      <vt:lpstr>PowerPoint Presentation</vt:lpstr>
      <vt:lpstr>Dispute Review/Resolution Board (DRB)</vt:lpstr>
      <vt:lpstr>Dispute Resolution Board Foundation</vt:lpstr>
      <vt:lpstr>DRBF:</vt:lpstr>
      <vt:lpstr>Alternative Dispute Resolution (ADR) Methods</vt:lpstr>
      <vt:lpstr>Typical disputes that arise on a construction project</vt:lpstr>
      <vt:lpstr>                  Issue: Failure to Cooperate</vt:lpstr>
      <vt:lpstr>                   Issue: Failure to Cooperate</vt:lpstr>
      <vt:lpstr>                  Issue: Differing Site Condition</vt:lpstr>
      <vt:lpstr>                    Issue: Differing Site Condition</vt:lpstr>
      <vt:lpstr>Typical Issues: Differing Site Conditions</vt:lpstr>
      <vt:lpstr>                    Issue: Differing Site Conditions</vt:lpstr>
      <vt:lpstr>PowerPoint Presentation</vt:lpstr>
      <vt:lpstr>PowerPoint Presentation</vt:lpstr>
      <vt:lpstr>                  Issue: Differing Site Condition</vt:lpstr>
      <vt:lpstr>Typical Issues: Defective Plans</vt:lpstr>
      <vt:lpstr>              Issue: Failure to Coordinate Plans</vt:lpstr>
      <vt:lpstr>Plans Not Coordinated</vt:lpstr>
      <vt:lpstr>Arbitrators’ Ruling:</vt:lpstr>
      <vt:lpstr>Defective Plans Claim</vt:lpstr>
      <vt:lpstr>                     Issue: Loss of Productivity</vt:lpstr>
      <vt:lpstr>                      Issue: Loss of Productivity</vt:lpstr>
      <vt:lpstr>                    Issue: Loss of Productivity</vt:lpstr>
      <vt:lpstr>                    Issue: Loss of Productivity</vt:lpstr>
      <vt:lpstr>                   Issue: Loss of Productivity</vt:lpstr>
      <vt:lpstr>                                  Issue: Delay or Disruption</vt:lpstr>
      <vt:lpstr>                                  Issue: Delay or Disruption</vt:lpstr>
      <vt:lpstr>Issue: Scope Change</vt:lpstr>
      <vt:lpstr>Damages:  an Issue in All Disputes</vt:lpstr>
      <vt:lpstr>What process do you want to Resolve disputes?</vt:lpstr>
      <vt:lpstr>Issue: ADR Recommended Practice</vt:lpstr>
      <vt:lpstr>                  ADR: MY Recommended Practice</vt:lpstr>
      <vt:lpstr>Dispute Resolution Board (DRB)</vt:lpstr>
      <vt:lpstr>PowerPoint Presentation</vt:lpstr>
      <vt:lpstr>Avoidance and Prevention</vt:lpstr>
      <vt:lpstr>Avoidance and Prevention</vt:lpstr>
      <vt:lpstr>Avoidance and Prevention</vt:lpstr>
      <vt:lpstr>Clear Unambiguous Contract Terms</vt:lpstr>
      <vt:lpstr>Clear Unambiguous Contract Terms</vt:lpstr>
      <vt:lpstr>PowerPoint Presentation</vt:lpstr>
      <vt:lpstr>Questions/comments?  (Please use microphone)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Donley</dc:creator>
  <cp:lastModifiedBy>Lynn Larsen</cp:lastModifiedBy>
  <cp:revision>107</cp:revision>
  <dcterms:created xsi:type="dcterms:W3CDTF">2012-07-03T13:11:30Z</dcterms:created>
  <dcterms:modified xsi:type="dcterms:W3CDTF">2017-05-24T14:29:43Z</dcterms:modified>
</cp:coreProperties>
</file>